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9" r:id="rId3"/>
    <p:sldId id="280" r:id="rId4"/>
    <p:sldId id="281" r:id="rId5"/>
    <p:sldId id="282" r:id="rId6"/>
    <p:sldId id="268" r:id="rId7"/>
    <p:sldId id="270" r:id="rId8"/>
    <p:sldId id="271" r:id="rId9"/>
    <p:sldId id="272" r:id="rId10"/>
    <p:sldId id="273" r:id="rId11"/>
    <p:sldId id="275" r:id="rId12"/>
    <p:sldId id="276" r:id="rId13"/>
    <p:sldId id="27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72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3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8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2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3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7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97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1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75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1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6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705B7-493F-4F09-B8A1-16D9E18FF5A3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900D-50C2-4649-BE1A-BFC112867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" y="1634533"/>
            <a:ext cx="12192000" cy="3343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1600" b="1" dirty="0" smtClean="0">
                <a:solidFill>
                  <a:srgbClr val="000000"/>
                </a:solidFill>
              </a:rPr>
              <a:t/>
            </a:r>
            <a:br>
              <a:rPr lang="ru-RU" sz="1600" b="1" dirty="0" smtClean="0">
                <a:solidFill>
                  <a:srgbClr val="0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 освоении средств 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федерального и областного </a:t>
            </a:r>
          </a:p>
          <a:p>
            <a:pPr algn="ctr">
              <a:lnSpc>
                <a:spcPct val="11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бюджетов</a:t>
            </a:r>
          </a:p>
          <a:p>
            <a:pPr algn="ctr">
              <a:lnSpc>
                <a:spcPct val="110000"/>
              </a:lnSpc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униципальными образованиями </a:t>
            </a:r>
          </a:p>
          <a:p>
            <a:pPr algn="ctr">
              <a:lnSpc>
                <a:spcPct val="11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Свердловской области </a:t>
            </a:r>
          </a:p>
          <a:p>
            <a:pPr algn="ctr">
              <a:lnSpc>
                <a:spcPct val="11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2018 году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9099" y="5143498"/>
            <a:ext cx="5334001" cy="1501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ru-RU" sz="19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</a:rPr>
              <a:t>Просолупова Наталья Ивановна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</a:rPr>
              <a:t>начальник отдела бухгалтерского учета </a:t>
            </a:r>
            <a:br>
              <a:rPr lang="ru-RU" sz="1900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</a:rPr>
              <a:t>и материально-технического обеспечения </a:t>
            </a:r>
            <a:br>
              <a:rPr lang="ru-RU" sz="1900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</a:rPr>
              <a:t>Министерства культуры Свердловской области</a:t>
            </a:r>
            <a:endParaRPr lang="ru-RU" sz="19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9" name="Рисунок 8" descr="Гербик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278" y="106725"/>
            <a:ext cx="1892951" cy="1125563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06034" y="374006"/>
            <a:ext cx="7179931" cy="93409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Правительство Свердловской области</a:t>
            </a:r>
            <a:r>
              <a:rPr lang="ru-RU" sz="2400" b="1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Министерство культуры Свердловской области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35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мер по обеспечению целевых показателей, установленных указами Президента Российской Федерации по повышению оплаты труда работников бюджетной сферы, в муниципальных учреждениях культуры в 2018 году, утвержденное постановление Правительства Свердловской области от 06.09.2018 № 581-ПП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438930"/>
              </p:ext>
            </p:extLst>
          </p:nvPr>
        </p:nvGraphicFramePr>
        <p:xfrm>
          <a:off x="838200" y="2144939"/>
          <a:ext cx="10515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29">
                  <a:extLst>
                    <a:ext uri="{9D8B030D-6E8A-4147-A177-3AD203B41FA5}">
                      <a16:colId xmlns="" xmlns:a16="http://schemas.microsoft.com/office/drawing/2014/main" val="1498175612"/>
                    </a:ext>
                  </a:extLst>
                </a:gridCol>
                <a:gridCol w="6295571">
                  <a:extLst>
                    <a:ext uri="{9D8B030D-6E8A-4147-A177-3AD203B41FA5}">
                      <a16:colId xmlns="" xmlns:a16="http://schemas.microsoft.com/office/drawing/2014/main" val="19209795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39606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Остаток на конец отчет. периода всего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367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муниципальных образований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150 874 142,84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89088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3" y="205467"/>
            <a:ext cx="11495313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меры социальной поддержки по бесплатному получению художественного образования в муниципальных учреждениях дополнительного образования, в том числе в домах детского творчества, школах искусств,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детям-сиротам, детям, оставшимся без попечения родителей, и иным категориям несовершеннолетних граждан, нуждающихся в социальной поддержке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924340"/>
              </p:ext>
            </p:extLst>
          </p:nvPr>
        </p:nvGraphicFramePr>
        <p:xfrm>
          <a:off x="838199" y="1811110"/>
          <a:ext cx="10515600" cy="482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29">
                  <a:extLst>
                    <a:ext uri="{9D8B030D-6E8A-4147-A177-3AD203B41FA5}">
                      <a16:colId xmlns="" xmlns:a16="http://schemas.microsoft.com/office/drawing/2014/main" val="1498175612"/>
                    </a:ext>
                  </a:extLst>
                </a:gridCol>
                <a:gridCol w="6295571">
                  <a:extLst>
                    <a:ext uri="{9D8B030D-6E8A-4147-A177-3AD203B41FA5}">
                      <a16:colId xmlns="" xmlns:a16="http://schemas.microsoft.com/office/drawing/2014/main" val="19209795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39606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Остаток на конец отчет. периода всего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367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Березовского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926 944,99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8908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Кировградского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668 501,00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58281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Североуральского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108 922,00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44560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городского округа Верхотурский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41607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Красноуфимский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округ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156 490,00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86827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Новолялинского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393 311,56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6151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Горноуральского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1 105 924,00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02605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Городского округа Верхняя 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223 500,00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54137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городского округа Среднеуральск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300 567,00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21699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3 884 164,93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0161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0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3" y="205467"/>
            <a:ext cx="11495313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ремонтных работ в зданиях и помещениях, в которых размещаются детские школы искусств и укрепление МТБ  по постановлению Правительства Свердловской области от 20.09.2018 № 626-ПП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491080"/>
              </p:ext>
            </p:extLst>
          </p:nvPr>
        </p:nvGraphicFramePr>
        <p:xfrm>
          <a:off x="838199" y="1811110"/>
          <a:ext cx="10515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29">
                  <a:extLst>
                    <a:ext uri="{9D8B030D-6E8A-4147-A177-3AD203B41FA5}">
                      <a16:colId xmlns="" xmlns:a16="http://schemas.microsoft.com/office/drawing/2014/main" val="1498175612"/>
                    </a:ext>
                  </a:extLst>
                </a:gridCol>
                <a:gridCol w="6295571">
                  <a:extLst>
                    <a:ext uri="{9D8B030D-6E8A-4147-A177-3AD203B41FA5}">
                      <a16:colId xmlns="" xmlns:a16="http://schemas.microsoft.com/office/drawing/2014/main" val="19209795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39606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Остаток на конец отчет. периода всего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367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Слободо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-Туринского муниципального района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480 000,00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8908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Новоуральского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298 600,00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58281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778 600,00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0161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3" y="205467"/>
            <a:ext cx="11495313" cy="6073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Резервный фонд Правительства Свердловской области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45623"/>
              </p:ext>
            </p:extLst>
          </p:nvPr>
        </p:nvGraphicFramePr>
        <p:xfrm>
          <a:off x="838199" y="983796"/>
          <a:ext cx="10515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29">
                  <a:extLst>
                    <a:ext uri="{9D8B030D-6E8A-4147-A177-3AD203B41FA5}">
                      <a16:colId xmlns="" xmlns:a16="http://schemas.microsoft.com/office/drawing/2014/main" val="1498175612"/>
                    </a:ext>
                  </a:extLst>
                </a:gridCol>
                <a:gridCol w="6295571">
                  <a:extLst>
                    <a:ext uri="{9D8B030D-6E8A-4147-A177-3AD203B41FA5}">
                      <a16:colId xmlns="" xmlns:a16="http://schemas.microsoft.com/office/drawing/2014/main" val="19209795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39606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Остаток на конец отчет. периода всего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367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 Каменск-Уральский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399 065,00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8908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Тавдинского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135 830,00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33549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Ирбитского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9016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Камышловский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247 644,34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3160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Сосьвинского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26 265,00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58281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Туринского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478 150,00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04516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1 426 954,34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0161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3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3" y="205467"/>
            <a:ext cx="11495313" cy="6073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остаткам средств при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федерального бюджета в муниципальных образованиях Свердловской области на 17.12.2018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825953"/>
              </p:ext>
            </p:extLst>
          </p:nvPr>
        </p:nvGraphicFramePr>
        <p:xfrm>
          <a:off x="838199" y="2652940"/>
          <a:ext cx="10515600" cy="136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115">
                  <a:extLst>
                    <a:ext uri="{9D8B030D-6E8A-4147-A177-3AD203B41FA5}">
                      <a16:colId xmlns="" xmlns:a16="http://schemas.microsoft.com/office/drawing/2014/main" val="961382913"/>
                    </a:ext>
                  </a:extLst>
                </a:gridCol>
                <a:gridCol w="2235200">
                  <a:extLst>
                    <a:ext uri="{9D8B030D-6E8A-4147-A177-3AD203B41FA5}">
                      <a16:colId xmlns="" xmlns:a16="http://schemas.microsoft.com/office/drawing/2014/main" val="2617543764"/>
                    </a:ext>
                  </a:extLst>
                </a:gridCol>
                <a:gridCol w="2249715">
                  <a:extLst>
                    <a:ext uri="{9D8B030D-6E8A-4147-A177-3AD203B41FA5}">
                      <a16:colId xmlns="" xmlns:a16="http://schemas.microsoft.com/office/drawing/2014/main" val="547292334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1749699732"/>
                    </a:ext>
                  </a:extLst>
                </a:gridCol>
                <a:gridCol w="3907970">
                  <a:extLst>
                    <a:ext uri="{9D8B030D-6E8A-4147-A177-3AD203B41FA5}">
                      <a16:colId xmlns="" xmlns:a16="http://schemas.microsoft.com/office/drawing/2014/main" val="774195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Объемы </a:t>
                      </a:r>
                      <a:r>
                        <a:rPr lang="ru-RU" sz="20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финан-ия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Кассовый расход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Остаток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МО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1585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32 626 900,00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32 626 850,78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49,22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образования "город Екатеринбург"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7184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2 319 700,00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2 065 454,80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254 245,20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города Нижний Тагил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7360412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8198" y="1209879"/>
            <a:ext cx="11005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поддержку творческой деятельности и техническое оснащение детских и кукольных театров (Поддержка творческой деятельности и техническое оснащение детских и кукольных театров (субсидия местным бюджетам)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3" y="205467"/>
            <a:ext cx="11495313" cy="6073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остаткам средств при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федерального бюджета в муниципальных образованиях Свердловской области на 17.12.2018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75961"/>
              </p:ext>
            </p:extLst>
          </p:nvPr>
        </p:nvGraphicFramePr>
        <p:xfrm>
          <a:off x="838199" y="2652940"/>
          <a:ext cx="10515600" cy="191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115">
                  <a:extLst>
                    <a:ext uri="{9D8B030D-6E8A-4147-A177-3AD203B41FA5}">
                      <a16:colId xmlns="" xmlns:a16="http://schemas.microsoft.com/office/drawing/2014/main" val="961382913"/>
                    </a:ext>
                  </a:extLst>
                </a:gridCol>
                <a:gridCol w="2235200">
                  <a:extLst>
                    <a:ext uri="{9D8B030D-6E8A-4147-A177-3AD203B41FA5}">
                      <a16:colId xmlns="" xmlns:a16="http://schemas.microsoft.com/office/drawing/2014/main" val="2617543764"/>
                    </a:ext>
                  </a:extLst>
                </a:gridCol>
                <a:gridCol w="2249715">
                  <a:extLst>
                    <a:ext uri="{9D8B030D-6E8A-4147-A177-3AD203B41FA5}">
                      <a16:colId xmlns="" xmlns:a16="http://schemas.microsoft.com/office/drawing/2014/main" val="547292334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1749699732"/>
                    </a:ext>
                  </a:extLst>
                </a:gridCol>
                <a:gridCol w="3907970">
                  <a:extLst>
                    <a:ext uri="{9D8B030D-6E8A-4147-A177-3AD203B41FA5}">
                      <a16:colId xmlns="" xmlns:a16="http://schemas.microsoft.com/office/drawing/2014/main" val="774195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Объемы </a:t>
                      </a:r>
                      <a:r>
                        <a:rPr lang="ru-RU" sz="20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финан-ия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Кассовый расход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Остаток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МО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1585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6 089 600,00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4 954 628,07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1 134 971,93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образования город Каменск-Уральский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7184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7 910 500,00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7 910 499,99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0,01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Новоуральского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7360412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8198" y="1209879"/>
            <a:ext cx="11005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поддержку творческой деятельности и укрепление материально-технической базы муниципальных театров в населенных пунктах с численностью населения до 300 тысяч человек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3" y="205467"/>
            <a:ext cx="11495313" cy="6073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остаткам средств при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федерального бюджета в муниципальных образованиях Свердловской области на 17.12.2018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770315"/>
              </p:ext>
            </p:extLst>
          </p:nvPr>
        </p:nvGraphicFramePr>
        <p:xfrm>
          <a:off x="838199" y="2652940"/>
          <a:ext cx="10515600" cy="2228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115">
                  <a:extLst>
                    <a:ext uri="{9D8B030D-6E8A-4147-A177-3AD203B41FA5}">
                      <a16:colId xmlns="" xmlns:a16="http://schemas.microsoft.com/office/drawing/2014/main" val="961382913"/>
                    </a:ext>
                  </a:extLst>
                </a:gridCol>
                <a:gridCol w="2235200">
                  <a:extLst>
                    <a:ext uri="{9D8B030D-6E8A-4147-A177-3AD203B41FA5}">
                      <a16:colId xmlns="" xmlns:a16="http://schemas.microsoft.com/office/drawing/2014/main" val="2617543764"/>
                    </a:ext>
                  </a:extLst>
                </a:gridCol>
                <a:gridCol w="2249715">
                  <a:extLst>
                    <a:ext uri="{9D8B030D-6E8A-4147-A177-3AD203B41FA5}">
                      <a16:colId xmlns="" xmlns:a16="http://schemas.microsoft.com/office/drawing/2014/main" val="547292334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1749699732"/>
                    </a:ext>
                  </a:extLst>
                </a:gridCol>
                <a:gridCol w="3907970">
                  <a:extLst>
                    <a:ext uri="{9D8B030D-6E8A-4147-A177-3AD203B41FA5}">
                      <a16:colId xmlns="" xmlns:a16="http://schemas.microsoft.com/office/drawing/2014/main" val="774195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Объемы </a:t>
                      </a:r>
                      <a:r>
                        <a:rPr lang="ru-RU" sz="20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финан-ия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Кассовый расход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Остаток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МО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1585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175 200,00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54 387,13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120 812,87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Махнёвского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муниципального образования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7184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350 300,00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175 144,45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175 155,55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Талицкого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3934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76 923,08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23 076,92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Таборинского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муниципального района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7360412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8198" y="1209879"/>
            <a:ext cx="11005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на поддержку отрасли культуры (Государственная поддержка лучших работников сельских учреждений культуры)   Субсидия на поддержку отрасли культуры (Государственная поддержка лучших сельских учреждений культуры)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94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3" y="205467"/>
            <a:ext cx="11495313" cy="6073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остаткам средств при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федерального бюджета в муниципальных образованиях Свердловской области на 17.12.2018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740605"/>
              </p:ext>
            </p:extLst>
          </p:nvPr>
        </p:nvGraphicFramePr>
        <p:xfrm>
          <a:off x="838198" y="3480254"/>
          <a:ext cx="10515600" cy="2228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115">
                  <a:extLst>
                    <a:ext uri="{9D8B030D-6E8A-4147-A177-3AD203B41FA5}">
                      <a16:colId xmlns="" xmlns:a16="http://schemas.microsoft.com/office/drawing/2014/main" val="961382913"/>
                    </a:ext>
                  </a:extLst>
                </a:gridCol>
                <a:gridCol w="2235200">
                  <a:extLst>
                    <a:ext uri="{9D8B030D-6E8A-4147-A177-3AD203B41FA5}">
                      <a16:colId xmlns="" xmlns:a16="http://schemas.microsoft.com/office/drawing/2014/main" val="2617543764"/>
                    </a:ext>
                  </a:extLst>
                </a:gridCol>
                <a:gridCol w="2249715">
                  <a:extLst>
                    <a:ext uri="{9D8B030D-6E8A-4147-A177-3AD203B41FA5}">
                      <a16:colId xmlns="" xmlns:a16="http://schemas.microsoft.com/office/drawing/2014/main" val="547292334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1749699732"/>
                    </a:ext>
                  </a:extLst>
                </a:gridCol>
                <a:gridCol w="3907970">
                  <a:extLst>
                    <a:ext uri="{9D8B030D-6E8A-4147-A177-3AD203B41FA5}">
                      <a16:colId xmlns="" xmlns:a16="http://schemas.microsoft.com/office/drawing/2014/main" val="774195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Объемы </a:t>
                      </a:r>
                      <a:r>
                        <a:rPr lang="ru-RU" sz="20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финан-ия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Кассовый расход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Остаток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МО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1585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78 978,51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21,49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Ачитского городского округа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7184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140 200,00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47 632,82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92 567,18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Ачитского городского округа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3934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189 000,00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189 000,00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Талицкого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7360412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8198" y="1209879"/>
            <a:ext cx="110054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на поддержку отрасли культуры (Комплектование книжных фондов муниципальных общедоступных библиотек и государственных центральных библиотек субъектов Российской Федерации)   Субсидия на поддержку отрасли культуры (Подключение муниципальных общедоступных библиотек и государственных центральных библиотек в субъектах Российской Федерации (далее - библиотеки) к информационно-телекоммуникационной сети "Интернет" и развитие библиотечного дела с учетом задачи расширения информационных технологий и оцифровки (далее соответственно - сеть "Интернет", подключение библиотек к сети "Интернет")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6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Свердловской области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 культуры и искусства по постановлению Правительства Свердловской области от 07.12.2017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912-ПП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13111"/>
              </p:ext>
            </p:extLst>
          </p:nvPr>
        </p:nvGraphicFramePr>
        <p:xfrm>
          <a:off x="838200" y="1825625"/>
          <a:ext cx="1051560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29">
                  <a:extLst>
                    <a:ext uri="{9D8B030D-6E8A-4147-A177-3AD203B41FA5}">
                      <a16:colId xmlns="" xmlns:a16="http://schemas.microsoft.com/office/drawing/2014/main" val="1498175612"/>
                    </a:ext>
                  </a:extLst>
                </a:gridCol>
                <a:gridCol w="6295571">
                  <a:extLst>
                    <a:ext uri="{9D8B030D-6E8A-4147-A177-3AD203B41FA5}">
                      <a16:colId xmlns="" xmlns:a16="http://schemas.microsoft.com/office/drawing/2014/main" val="19209795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39606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Остаток на конец отчет. периода всего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367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города Нижний Тагил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32 091,30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8908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32 091,30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5109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5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грантов Губернатора Свердловской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обалсти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учреждениям культуры и искусства по постановлению Правительства Свердловской области от 17.10.2018 № 703-ПП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26278"/>
              </p:ext>
            </p:extLst>
          </p:nvPr>
        </p:nvGraphicFramePr>
        <p:xfrm>
          <a:off x="838200" y="1825625"/>
          <a:ext cx="10515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29">
                  <a:extLst>
                    <a:ext uri="{9D8B030D-6E8A-4147-A177-3AD203B41FA5}">
                      <a16:colId xmlns="" xmlns:a16="http://schemas.microsoft.com/office/drawing/2014/main" val="1498175612"/>
                    </a:ext>
                  </a:extLst>
                </a:gridCol>
                <a:gridCol w="6295571">
                  <a:extLst>
                    <a:ext uri="{9D8B030D-6E8A-4147-A177-3AD203B41FA5}">
                      <a16:colId xmlns="" xmlns:a16="http://schemas.microsoft.com/office/drawing/2014/main" val="19209795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39606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Остаток на конец отчет. периода всего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367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018 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Кушвинского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8908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059 Бюджет Волчанского городского округа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2510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 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Новоуральского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013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1 400 000,00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86302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6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ремонтных работ в зданиях и помещениях, в которых размещаются муниципальные учреждения культуры и укрепление МТБ  по постановлению Правительства Свердловской области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20.09.2018 № 625-ПП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476140"/>
              </p:ext>
            </p:extLst>
          </p:nvPr>
        </p:nvGraphicFramePr>
        <p:xfrm>
          <a:off x="838200" y="1825625"/>
          <a:ext cx="105156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29">
                  <a:extLst>
                    <a:ext uri="{9D8B030D-6E8A-4147-A177-3AD203B41FA5}">
                      <a16:colId xmlns="" xmlns:a16="http://schemas.microsoft.com/office/drawing/2014/main" val="1498175612"/>
                    </a:ext>
                  </a:extLst>
                </a:gridCol>
                <a:gridCol w="6295571">
                  <a:extLst>
                    <a:ext uri="{9D8B030D-6E8A-4147-A177-3AD203B41FA5}">
                      <a16:colId xmlns="" xmlns:a16="http://schemas.microsoft.com/office/drawing/2014/main" val="19209795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39606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Остаток на конец отчет. периода всего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367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городского округа Богданович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974 801,40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8908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Ивдельского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351 115,93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2510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Ачитского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599 107,98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013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городского округа Верхотурский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86302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2 240 025,31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1913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2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Информатизация муниципальных музеев, в том числе приобретение компьютерного оборудования и лицензионного программного обеспечения, подключение музеев к сети Интернет в 2018 году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115110"/>
              </p:ext>
            </p:extLst>
          </p:nvPr>
        </p:nvGraphicFramePr>
        <p:xfrm>
          <a:off x="838200" y="1825625"/>
          <a:ext cx="10515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29">
                  <a:extLst>
                    <a:ext uri="{9D8B030D-6E8A-4147-A177-3AD203B41FA5}">
                      <a16:colId xmlns="" xmlns:a16="http://schemas.microsoft.com/office/drawing/2014/main" val="1498175612"/>
                    </a:ext>
                  </a:extLst>
                </a:gridCol>
                <a:gridCol w="6295571">
                  <a:extLst>
                    <a:ext uri="{9D8B030D-6E8A-4147-A177-3AD203B41FA5}">
                      <a16:colId xmlns="" xmlns:a16="http://schemas.microsoft.com/office/drawing/2014/main" val="19209795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39606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Остаток на конец отчет. периода всего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367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муниципального образования город Алапаевск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17 439,00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8908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город Каменск-Уральский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120 706,00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6125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Карпинск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126 598,00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85333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города Нижний Тагил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767047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Нижнесергинского муниципального района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111 437,00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2510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Верхний Тагил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25 820,00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013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Волчанского городского округа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86302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531 000,00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1913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924</Words>
  <Application>Microsoft Office PowerPoint</Application>
  <PresentationFormat>Произвольный</PresentationFormat>
  <Paragraphs>232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Информация по остаткам средств при софинансировании из федерального бюджета в муниципальных образованиях Свердловской области на 17.12.2018 </vt:lpstr>
      <vt:lpstr>Информация по остаткам средств при софинансировании из федерального бюджета в муниципальных образованиях Свердловской области на 17.12.2018 </vt:lpstr>
      <vt:lpstr>Информация по остаткам средств при софинансировании из федерального бюджета в муниципальных образованиях Свердловской области на 17.12.2018 </vt:lpstr>
      <vt:lpstr>Информация по остаткам средств при софинансировании из федерального бюджета в муниципальных образованиях Свердловской области на 17.12.2018 </vt:lpstr>
      <vt:lpstr>Предоставление грантов Губернатора Свердловской области учреждениям культуры и искусства по постановлению Правительства Свердловской области от 07.12.2017 № 912-ПП </vt:lpstr>
      <vt:lpstr>Предоставление грантов Губернатора Свердловской обалсти учреждениям культуры и искусства по постановлению Правительства Свердловской области от 17.10.2018 № 703-ПП</vt:lpstr>
      <vt:lpstr>Проведение ремонтных работ в зданиях и помещениях, в которых размещаются муниципальные учреждения культуры и укрепление МТБ  по постановлению Правительства Свердловской области  от 20.09.2018 № 625-ПП</vt:lpstr>
      <vt:lpstr> Информатизация муниципальных музеев, в том числе приобретение компьютерного оборудования и лицензионного программного обеспечения, подключение музеев к сети Интернет в 2018 году</vt:lpstr>
      <vt:lpstr>На реализацию мер по обеспечению целевых показателей, установленных указами Президента Российской Федерации по повышению оплаты труда работников бюджетной сферы, в муниципальных учреждениях культуры в 2018 году, утвержденное постановление Правительства Свердловской области от 06.09.2018 № 581-ПП</vt:lpstr>
      <vt:lpstr>Обеспечение меры социальной поддержки по бесплатному получению художественного образования в муниципальных учреждениях дополнительного образования, в том числе в домах детского творчества, школах искусств,  детям-сиротам, детям, оставшимся без попечения родителей, и иным категориям несовершеннолетних граждан, нуждающихся в социальной поддержке</vt:lpstr>
      <vt:lpstr>Проведение ремонтных работ в зданиях и помещениях, в которых размещаются детские школы искусств и укрепление МТБ  по постановлению Правительства Свердловской области от 20.09.2018 № 626-ПП</vt:lpstr>
      <vt:lpstr>Резервный фонд Правительства Свердловской области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Кельсин Александр Александрович</dc:creator>
  <cp:lastModifiedBy>Кутарев</cp:lastModifiedBy>
  <cp:revision>18</cp:revision>
  <dcterms:created xsi:type="dcterms:W3CDTF">2018-12-18T04:04:30Z</dcterms:created>
  <dcterms:modified xsi:type="dcterms:W3CDTF">2018-12-18T05:19:37Z</dcterms:modified>
</cp:coreProperties>
</file>