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87" r:id="rId2"/>
    <p:sldId id="411" r:id="rId3"/>
    <p:sldId id="405" r:id="rId4"/>
    <p:sldId id="406" r:id="rId5"/>
    <p:sldId id="407" r:id="rId6"/>
    <p:sldId id="408" r:id="rId7"/>
    <p:sldId id="409" r:id="rId8"/>
    <p:sldId id="410" r:id="rId9"/>
    <p:sldId id="394" r:id="rId10"/>
    <p:sldId id="399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5" r:id="rId23"/>
    <p:sldId id="426" r:id="rId24"/>
    <p:sldId id="427" r:id="rId25"/>
    <p:sldId id="428" r:id="rId26"/>
    <p:sldId id="430" r:id="rId27"/>
    <p:sldId id="389" r:id="rId28"/>
  </p:sldIdLst>
  <p:sldSz cx="9144000" cy="5143500" type="screen16x9"/>
  <p:notesSz cx="6797675" cy="9874250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1595" userDrawn="1">
          <p15:clr>
            <a:srgbClr val="A4A3A4"/>
          </p15:clr>
        </p15:guide>
        <p15:guide id="3" pos="619" userDrawn="1">
          <p15:clr>
            <a:srgbClr val="A4A3A4"/>
          </p15:clr>
        </p15:guide>
        <p15:guide id="4" orient="horz" pos="436" userDrawn="1">
          <p15:clr>
            <a:srgbClr val="A4A3A4"/>
          </p15:clr>
        </p15:guide>
        <p15:guide id="5" pos="3863" userDrawn="1">
          <p15:clr>
            <a:srgbClr val="A4A3A4"/>
          </p15:clr>
        </p15:guide>
        <p15:guide id="6" orient="horz" pos="1637">
          <p15:clr>
            <a:srgbClr val="A4A3A4"/>
          </p15:clr>
        </p15:guide>
        <p15:guide id="7" orient="horz" pos="327">
          <p15:clr>
            <a:srgbClr val="A4A3A4"/>
          </p15:clr>
        </p15:guide>
        <p15:guide id="8" pos="1196">
          <p15:clr>
            <a:srgbClr val="A4A3A4"/>
          </p15:clr>
        </p15:guide>
        <p15:guide id="9" pos="464">
          <p15:clr>
            <a:srgbClr val="A4A3A4"/>
          </p15:clr>
        </p15:guide>
        <p15:guide id="10" pos="289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AC"/>
    <a:srgbClr val="D0D1D2"/>
    <a:srgbClr val="001C85"/>
    <a:srgbClr val="996633"/>
    <a:srgbClr val="996600"/>
    <a:srgbClr val="595959"/>
    <a:srgbClr val="E6E6E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2" autoAdjust="0"/>
    <p:restoredTop sz="99886" autoAdjust="0"/>
  </p:normalViewPr>
  <p:slideViewPr>
    <p:cSldViewPr snapToGrid="0" showGuides="1">
      <p:cViewPr>
        <p:scale>
          <a:sx n="164" d="100"/>
          <a:sy n="164" d="100"/>
        </p:scale>
        <p:origin x="-114" y="126"/>
      </p:cViewPr>
      <p:guideLst>
        <p:guide orient="horz" pos="2183"/>
        <p:guide orient="horz" pos="436"/>
        <p:guide orient="horz" pos="1637"/>
        <p:guide orient="horz" pos="327"/>
        <p:guide pos="1595"/>
        <p:guide pos="619"/>
        <p:guide pos="3863"/>
        <p:guide pos="1196"/>
        <p:guide pos="464"/>
        <p:guide pos="28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76"/>
    </p:cViewPr>
  </p:sorterViewPr>
  <p:notesViewPr>
    <p:cSldViewPr snapToGrid="0">
      <p:cViewPr varScale="1">
        <p:scale>
          <a:sx n="90" d="100"/>
          <a:sy n="90" d="100"/>
        </p:scale>
        <p:origin x="-3798" y="-10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34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29" y="0"/>
            <a:ext cx="2946351" cy="4934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2B26C-1C0C-4BE8-8025-038467582F67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9197"/>
            <a:ext cx="2946351" cy="4934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29" y="9379197"/>
            <a:ext cx="2946351" cy="4934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1D7FD-B5ED-429C-9FDB-86258846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111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5428"/>
          </a:xfrm>
          <a:prstGeom prst="rect">
            <a:avLst/>
          </a:prstGeom>
        </p:spPr>
        <p:txBody>
          <a:bodyPr vert="horz" lIns="91143" tIns="45573" rIns="91143" bIns="455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5428"/>
          </a:xfrm>
          <a:prstGeom prst="rect">
            <a:avLst/>
          </a:prstGeom>
        </p:spPr>
        <p:txBody>
          <a:bodyPr vert="horz" lIns="91143" tIns="45573" rIns="91143" bIns="45573" rtlCol="0"/>
          <a:lstStyle>
            <a:lvl1pPr algn="r">
              <a:defRPr sz="1200"/>
            </a:lvl1pPr>
          </a:lstStyle>
          <a:p>
            <a:fld id="{D81B78F6-2348-4490-9AB5-DDBEFC3BB71B}" type="datetimeFigureOut">
              <a:rPr lang="ru-RU" smtClean="0"/>
              <a:t>19.07.2019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3" tIns="45573" rIns="91143" bIns="455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4"/>
            <a:ext cx="5438140" cy="3887986"/>
          </a:xfrm>
          <a:prstGeom prst="rect">
            <a:avLst/>
          </a:prstGeom>
        </p:spPr>
        <p:txBody>
          <a:bodyPr vert="horz" lIns="91143" tIns="45573" rIns="91143" bIns="455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7"/>
            <a:ext cx="2945659" cy="495427"/>
          </a:xfrm>
          <a:prstGeom prst="rect">
            <a:avLst/>
          </a:prstGeom>
        </p:spPr>
        <p:txBody>
          <a:bodyPr vert="horz" lIns="91143" tIns="45573" rIns="91143" bIns="455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8827"/>
            <a:ext cx="2945659" cy="495427"/>
          </a:xfrm>
          <a:prstGeom prst="rect">
            <a:avLst/>
          </a:prstGeom>
        </p:spPr>
        <p:txBody>
          <a:bodyPr vert="horz" lIns="91143" tIns="45573" rIns="91143" bIns="45573" rtlCol="0" anchor="b"/>
          <a:lstStyle>
            <a:lvl1pPr algn="r">
              <a:defRPr sz="1200"/>
            </a:lvl1pPr>
          </a:lstStyle>
          <a:p>
            <a:fld id="{35781744-65AE-4AA4-B44B-684AEC4D0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38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38188"/>
            <a:ext cx="6589713" cy="37068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84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1125" y="742950"/>
            <a:ext cx="6575425" cy="36988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5ED54-00B1-452F-88E3-813A105C678D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38188"/>
            <a:ext cx="6589713" cy="37068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84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38188"/>
            <a:ext cx="6589713" cy="37068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84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38188"/>
            <a:ext cx="6589713" cy="37068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84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38188"/>
            <a:ext cx="6589713" cy="37068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84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38188"/>
            <a:ext cx="6589713" cy="37068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84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38188"/>
            <a:ext cx="6589713" cy="37068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84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4775" y="738188"/>
            <a:ext cx="6589713" cy="37068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84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81744-65AE-4AA4-B44B-684AEC4D0A7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12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9C292E-4CE6-48C9-80C3-E7AE34522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A90D2AA-CDF0-48B3-8A7C-AE9BAE535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313B239-54F7-49E9-B967-DB707D3D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22C9-4A3D-474D-945B-5F4785C5B08E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209EE53-A339-4DD8-BD9A-BC433A1D4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733A6F9-C2E8-4FD8-A3DF-3F6113E3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93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1FF908-C791-4A8B-87B4-C1D3F6C50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F394BCE-8509-4BDC-83EC-FCDD2C0EC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9770A55-CAC0-484F-8F84-AFA5BC638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3709-9266-41D0-A33B-8FEFD0D3790A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6022DDE-F365-42DC-BE46-9450211A8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8917A4B-DC1A-4F15-9283-F6CD06E3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26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4D8AD49-8770-490C-A707-872DB19FB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410A902-2261-4D11-8A5C-307A817A3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D894365-C4C5-49D3-8117-7398D079A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AA02-0839-46A5-AB0C-B7A51B845CAF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2DB95A0-9788-4F43-9084-F89A17B17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24920F-E97E-42F1-8B00-CEC203D9E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12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89B3E2-825C-4D89-B084-C276FED73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39719BA-FE58-4A57-A186-A1A4A8D45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FDBCEB0-45F1-4CAC-81FA-BF9DE6519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1477-F985-4F11-A8F4-A4C2BA5B199F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F641E14-EC92-40EE-B9F5-53BF149E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7A8AAF-B979-42D5-B58D-B3B8BEFC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2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DBA9CA-6913-4761-8C3D-DF59B9A03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691A725-2D37-4048-B710-D593298FA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29290A1-FA8F-4A5F-B1C7-FDB689D3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7138-DCA3-49B5-B3D2-7C03885AE72C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F3ADA3D-4DFA-4B47-B358-B3CF0D07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73F197-E18C-4300-A1C5-E21EFDA7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A50DCA-D083-448E-87CB-3875DC1E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1BF381A-062A-49DC-A523-ECA299053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3175365-5956-4584-99EF-DC7841E54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82EE861-6982-417B-8C89-B2840A925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30E-3097-4626-B5DA-531E226907DC}" type="datetime1">
              <a:rPr lang="ru-RU" smtClean="0"/>
              <a:t>19.07.2019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65EF101-310F-45D7-B930-C13A1730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27C8297-C884-42DD-B4B3-99F414E4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50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5C8EC5-2E74-48EF-89A5-68B18556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F1FB99A-3F10-4AB8-9CFD-F9A7DF059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770C646-BD97-4B4D-8B77-E8F55F40B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6C641A6-0485-41AA-9CF9-6A415C610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3B195B9-9659-4699-849D-08AD12077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1E6634E-EE1D-480A-A245-6B9614573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1B92-B7F6-4ED2-95D5-A035178BDC29}" type="datetime1">
              <a:rPr lang="ru-RU" smtClean="0"/>
              <a:t>19.07.2019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F98989C-B56D-47AA-9049-FE6D61DC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F6C58FF-729B-4A06-8D3A-155677C0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91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75D19E-87E5-4867-BF1F-31ADEA7F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2B7753F-5C8B-4462-88BD-6789B23EB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FB53-7221-45C9-98C2-545E9D204B51}" type="datetime1">
              <a:rPr lang="ru-RU" smtClean="0"/>
              <a:t>19.07.2019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C9C97FD-8C31-458C-BB78-005E7092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E726BBF-0D27-4BA6-BA79-C52F68581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5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63826B2-4987-4E73-8BAF-8FA95D29D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3FAB-89E2-4F8F-9BA2-5B86E9CAF859}" type="datetime1">
              <a:rPr lang="ru-RU" smtClean="0"/>
              <a:t>19.07.2019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DFD086E-B3B7-439A-8AA4-7F301D1C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9ECA221-428E-43DB-B72C-DA711F9F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6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3C7ED9-5E64-46F3-86C6-1AB9A9E0E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24C8CA0-57F4-4DC6-9492-73F8D1EB6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11AEC63-3A28-4C47-A605-B23B13AE8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1350FC7-48FC-4C62-9B0E-73EA15BF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8FE8-858E-414D-BFAA-EDEB7FBBD24E}" type="datetime1">
              <a:rPr lang="ru-RU" smtClean="0"/>
              <a:t>19.07.2019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C62E99E-8615-42E6-91A7-35F4C5C12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85C94EA-1C16-4193-81E7-A7035555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85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C875B1-9C08-40C7-AB50-6D7D82CE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BEDB669-A9D1-4130-9842-89DDD3168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8E089F0-5D02-413B-BBC6-29C8F8854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CB0E6E2-CA95-418B-AF10-E242B41A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EA91-8EC2-465F-9607-2BD6D3E23738}" type="datetime1">
              <a:rPr lang="ru-RU" smtClean="0"/>
              <a:t>19.07.2019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F4059F9-8F52-4499-8D82-0779AB766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2D1D7F8-4A68-49F7-AB6C-9288625D3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83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9BF3F8-0285-417F-987B-048B764B2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9546891-999E-4521-9090-159DBE9F3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F65AF70-4D3C-4F15-A496-DC60680C2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63224-C26B-4B92-98B3-937BDC447FD5}" type="datetime1">
              <a:rPr lang="ru-RU" smtClean="0"/>
              <a:t>19.07.2019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6AAB88D-5C33-40A1-B50D-DEBE60B4B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464A881-D95B-4684-8D3E-3D2351931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DCB60-A979-4C81-9836-79DCCD4F3C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92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8530" y="519"/>
            <a:ext cx="5300714" cy="1048783"/>
          </a:xfrm>
          <a:noFill/>
        </p:spPr>
        <p:txBody>
          <a:bodyPr/>
          <a:lstStyle/>
          <a:p>
            <a:pPr algn="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Министерство культуры Свердловской области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-2806" y="1534834"/>
            <a:ext cx="9144000" cy="1849027"/>
          </a:xfrm>
          <a:prstGeom prst="rect">
            <a:avLst/>
          </a:prstGeom>
          <a:pattFill prst="ltHorz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выполнении целевого показателя «Увеличение на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15%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числа посещений организаций культуры» национального проекта «Культура» в Свердловской области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полугодие 2019 года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39952" y="3734688"/>
            <a:ext cx="4789292" cy="1207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БУРАКОВА ОКСАНА АЛЕКСЕЕВНА,</a:t>
            </a:r>
          </a:p>
          <a:p>
            <a:pPr algn="r"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начальник отдела стратегического планирования и межведомственного взаимодействия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Министерства культуры Свердловской области</a:t>
            </a: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4549141" y="-815733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84048"/>
              </p:ext>
            </p:extLst>
          </p:nvPr>
        </p:nvGraphicFramePr>
        <p:xfrm>
          <a:off x="8658024" y="4469526"/>
          <a:ext cx="162560" cy="245364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9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 rot="5400000">
            <a:off x="4549141" y="-3499197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2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826" y="-99011"/>
            <a:ext cx="7886700" cy="62308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Показатель нацпроекта «Культура»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10</a:t>
            </a:fld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97000" y="2041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394831"/>
              </p:ext>
            </p:extLst>
          </p:nvPr>
        </p:nvGraphicFramePr>
        <p:xfrm>
          <a:off x="81539" y="405793"/>
          <a:ext cx="9021692" cy="457833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43200"/>
                <a:gridCol w="745498"/>
                <a:gridCol w="768795"/>
                <a:gridCol w="733850"/>
                <a:gridCol w="926048"/>
                <a:gridCol w="832861"/>
                <a:gridCol w="757147"/>
                <a:gridCol w="739673"/>
                <a:gridCol w="77462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показатель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значение</a:t>
                      </a:r>
                      <a:endParaRPr lang="ru-RU" sz="13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300" b="0" spc="-30" dirty="0" smtClean="0">
                          <a:effectLst/>
                          <a:latin typeface="Times New Roman"/>
                          <a:ea typeface="Calibri"/>
                        </a:rPr>
                        <a:t>Период, год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13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Увеличение на 15 % числа посещений организаций </a:t>
                      </a:r>
                      <a:r>
                        <a:rPr lang="x-none" sz="1300" b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культуры</a:t>
                      </a: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/>
                          <a:ea typeface="Times New Roman"/>
                        </a:rPr>
                        <a:t>01.01.18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101,0</a:t>
                      </a: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107,0</a:t>
                      </a: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110,0</a:t>
                      </a: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115,0</a:t>
                      </a: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626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Театры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101,0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107,0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109,0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111,0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0025AC"/>
                          </a:solidFill>
                          <a:effectLst/>
                          <a:latin typeface="Times New Roman"/>
                          <a:ea typeface="Times New Roman"/>
                        </a:rPr>
                        <a:t>115,0</a:t>
                      </a:r>
                      <a:endParaRPr lang="ru-RU" sz="1300" b="1" dirty="0">
                        <a:solidFill>
                          <a:srgbClr val="0025A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626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Музеи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102,0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108,0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110,0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111,0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0025AC"/>
                          </a:solidFill>
                          <a:effectLst/>
                          <a:latin typeface="Times New Roman"/>
                          <a:ea typeface="Times New Roman"/>
                        </a:rPr>
                        <a:t>112,0</a:t>
                      </a:r>
                      <a:endParaRPr lang="ru-RU" sz="1300" b="1" dirty="0">
                        <a:solidFill>
                          <a:srgbClr val="0025A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4617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Библиотеки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101,0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102,0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107,0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110,0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0025AC"/>
                          </a:solidFill>
                          <a:effectLst/>
                          <a:latin typeface="Times New Roman"/>
                          <a:ea typeface="Times New Roman"/>
                        </a:rPr>
                        <a:t>115,0</a:t>
                      </a:r>
                      <a:endParaRPr lang="ru-RU" sz="1300" b="1" dirty="0">
                        <a:solidFill>
                          <a:srgbClr val="0025A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461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ДШИ и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училища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101,0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102,0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106,0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108,0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0025AC"/>
                          </a:solidFill>
                          <a:effectLst/>
                          <a:latin typeface="Times New Roman"/>
                          <a:ea typeface="Times New Roman"/>
                        </a:rPr>
                        <a:t>110,0</a:t>
                      </a:r>
                      <a:endParaRPr lang="ru-RU" sz="1300" b="1" dirty="0">
                        <a:solidFill>
                          <a:srgbClr val="0025A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044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Музеи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102,0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108,0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110,0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111,0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0025AC"/>
                          </a:solidFill>
                          <a:effectLst/>
                          <a:latin typeface="Times New Roman"/>
                          <a:ea typeface="Times New Roman"/>
                        </a:rPr>
                        <a:t>112,0</a:t>
                      </a:r>
                      <a:endParaRPr lang="ru-RU" sz="1300" b="1" dirty="0">
                        <a:solidFill>
                          <a:srgbClr val="0025A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посещений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культурно-массовых мероприятий клубов и домов культуры,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концертных организаций,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парков культуры и отдыха,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зоопарков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300" spc="-3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300" spc="-3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300" spc="-3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300" spc="-3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300" spc="-3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300" spc="-3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/>
                          <a:ea typeface="Times New Roman"/>
                        </a:rPr>
                        <a:t>107,0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300" spc="-3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300" spc="-3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/>
                          <a:ea typeface="Times New Roman"/>
                        </a:rPr>
                        <a:t>111,0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300" spc="-3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300" spc="-3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/>
                          <a:ea typeface="Times New Roman"/>
                        </a:rPr>
                        <a:t>113,0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300" b="1" spc="-30" dirty="0" smtClean="0">
                        <a:solidFill>
                          <a:srgbClr val="0025A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300" b="1" spc="-30" dirty="0" smtClean="0">
                        <a:solidFill>
                          <a:srgbClr val="0025A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 smtClean="0">
                          <a:solidFill>
                            <a:srgbClr val="0025AC"/>
                          </a:solidFill>
                          <a:effectLst/>
                          <a:latin typeface="Times New Roman"/>
                          <a:ea typeface="Times New Roman"/>
                        </a:rPr>
                        <a:t>115,0</a:t>
                      </a:r>
                      <a:endParaRPr lang="ru-RU" sz="1300" b="1" dirty="0">
                        <a:solidFill>
                          <a:srgbClr val="0025A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участники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клубных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формирований,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ru-RU" sz="1300" spc="-3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автоклубы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101,0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102,0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>
                          <a:effectLst/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0025AC"/>
                          </a:solidFill>
                          <a:effectLst/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300" b="1" dirty="0">
                        <a:solidFill>
                          <a:srgbClr val="0025A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Показатель Свердловской области </a:t>
                      </a:r>
                      <a:endParaRPr lang="ru-RU" sz="1300" spc="-3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300" spc="-3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посещений</a:t>
                      </a:r>
                      <a:r>
                        <a:rPr lang="ru-RU" sz="1300" spc="-3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300" spc="-3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20 786,6</a:t>
                      </a: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/>
                          <a:ea typeface="Times New Roman"/>
                        </a:rPr>
                        <a:t>21102,99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/>
                          <a:ea typeface="Times New Roman"/>
                        </a:rPr>
                        <a:t>21410,20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/>
                          <a:ea typeface="Times New Roman"/>
                        </a:rPr>
                        <a:t>21825,93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/>
                          <a:ea typeface="Times New Roman"/>
                        </a:rPr>
                        <a:t>22241,66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spc="-30" dirty="0" smtClean="0">
                          <a:effectLst/>
                          <a:latin typeface="Times New Roman"/>
                          <a:ea typeface="Times New Roman"/>
                        </a:rPr>
                        <a:t>22865,26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300" b="1" spc="-3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23 904,59</a:t>
                      </a: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6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419" y="58242"/>
            <a:ext cx="7886700" cy="74549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Поквартальное значение показателя 2019 года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99920"/>
              </p:ext>
            </p:extLst>
          </p:nvPr>
        </p:nvGraphicFramePr>
        <p:xfrm>
          <a:off x="174730" y="728024"/>
          <a:ext cx="8794540" cy="393133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81321"/>
                <a:gridCol w="1193962"/>
                <a:gridCol w="809564"/>
                <a:gridCol w="768795"/>
                <a:gridCol w="850334"/>
                <a:gridCol w="827037"/>
                <a:gridCol w="949345"/>
                <a:gridCol w="646487"/>
                <a:gridCol w="786267"/>
                <a:gridCol w="681428"/>
              </a:tblGrid>
              <a:tr h="515856"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показатель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b="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 за предыдущий период (процент)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400" b="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 по кварталам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58538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на 15 % числа посещений организаций культуры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400" spc="-3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400" spc="-3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400" spc="-3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100,25,1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400" spc="-3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400" spc="-3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400" spc="-3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400" spc="-3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9269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Свердловской области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20 786,6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5908,84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5299,4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11 606,65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10 594,7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15 827,24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21102,99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Выполнение целевого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показателя </a:t>
            </a:r>
            <a:endParaRPr lang="ru-RU" sz="24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12</a:t>
            </a:fld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5400000">
            <a:off x="4549141" y="-3316851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1405855"/>
            <a:ext cx="9144001" cy="3354765"/>
          </a:xfrm>
          <a:prstGeom prst="rect">
            <a:avLst/>
          </a:prstGeom>
          <a:pattFill prst="ltHorz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Количество участников клубных формирований –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95,79%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учащихся ДШИ и училищ –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99,8%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зрителей на сеансах отечественных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фильмов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65,72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 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Количество посещений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парков культуры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отдыха –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280,26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Охват населения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услугами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автоклубов –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711%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Выполнение целевого показателя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26360"/>
              </p:ext>
            </p:extLst>
          </p:nvPr>
        </p:nvGraphicFramePr>
        <p:xfrm>
          <a:off x="157252" y="1025060"/>
          <a:ext cx="8817848" cy="3915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980"/>
                <a:gridCol w="1628217"/>
                <a:gridCol w="1628217"/>
                <a:gridCol w="1628217"/>
                <a:gridCol w="1628217"/>
              </a:tblGrid>
              <a:tr h="301171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Виды учреждений культуры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spc="-3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spc="-3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2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 smtClean="0">
                          <a:solidFill>
                            <a:schemeClr val="tx1"/>
                          </a:solidFill>
                          <a:effectLst/>
                        </a:rPr>
                        <a:t>Кол-во (тыс. чел.)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Кол-во (тыс. чел.)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60234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Театры </a:t>
                      </a: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solidFill>
                            <a:schemeClr val="tx1"/>
                          </a:solidFill>
                          <a:effectLst/>
                        </a:rPr>
                        <a:t>690,21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663,4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52,86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0117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Музеи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solidFill>
                            <a:schemeClr val="tx1"/>
                          </a:solidFill>
                          <a:effectLst/>
                        </a:rPr>
                        <a:t>1065,34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881,4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45,50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0117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Библиотеки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>
                          <a:solidFill>
                            <a:schemeClr val="tx1"/>
                          </a:solidFill>
                          <a:effectLst/>
                        </a:rPr>
                        <a:t>6 201,74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5757,9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51,06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903513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Культурно-массовые мероприятия в КДУ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solidFill>
                            <a:schemeClr val="tx1"/>
                          </a:solidFill>
                          <a:effectLst/>
                        </a:rPr>
                        <a:t>1586,88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1015,6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35,20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60234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Концертные организации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>
                          <a:solidFill>
                            <a:schemeClr val="tx1"/>
                          </a:solidFill>
                          <a:effectLst/>
                        </a:rPr>
                        <a:t>480,96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445,2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50,91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0117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Зоопарки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solidFill>
                            <a:schemeClr val="tx1"/>
                          </a:solidFill>
                          <a:effectLst/>
                        </a:rPr>
                        <a:t>275,49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216,7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43,26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Количество посещений театров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9144000" cy="3785652"/>
          </a:xfrm>
          <a:prstGeom prst="rect">
            <a:avLst/>
          </a:prstGeom>
          <a:pattFill prst="ltHorz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Екатеринбургский государственный академический театр оперы и балета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Свердловский академический театр музыкальной комедии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Свердловский государственный академический театр драмы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Екатеринбургский театр юного зрителя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Екатеринбургский театр кукол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Муниципальный театр балета «Щелкунчик» г. Екатеринбурга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Екатеринбургский театр современной хореографии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Краснотурьинский театр кукол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Первоуральский театр драмы «Вариант»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Ирбитский драмтеатр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имени А.Н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Островского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Муниципальный театр драмы г. Каменска-Уральского</a:t>
            </a:r>
          </a:p>
        </p:txBody>
      </p:sp>
    </p:spTree>
    <p:extLst>
      <p:ext uri="{BB962C8B-B14F-4D97-AF65-F5344CB8AC3E}">
        <p14:creationId xmlns:p14="http://schemas.microsoft.com/office/powerpoint/2010/main" val="2652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Количество посещений театров</a:t>
            </a:r>
            <a:endParaRPr lang="ru-RU" sz="24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15</a:t>
            </a:fld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5400000">
            <a:off x="4549141" y="-3316851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1405855"/>
            <a:ext cx="9144001" cy="2308324"/>
          </a:xfrm>
          <a:prstGeom prst="rect">
            <a:avLst/>
          </a:prstGeom>
          <a:pattFill prst="ltHorz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Нижнетагильский театр драмы им.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Д.Мамина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-Сибиряка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Нижнетагильский молодежный драмтеатр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Нижнетагильский театр кукол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Новоуральский театр музыки, драмы и комедии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Новоуральский театр кукол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Серовский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театр драмы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им.А.П.Чехова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9297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Количество </a:t>
            </a:r>
            <a:r>
              <a:rPr lang="ru-RU" sz="2400" b="1" dirty="0">
                <a:solidFill>
                  <a:srgbClr val="C00000"/>
                </a:solidFill>
              </a:rPr>
              <a:t>посещений музеев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16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89300" y="13700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274141"/>
              </p:ext>
            </p:extLst>
          </p:nvPr>
        </p:nvGraphicFramePr>
        <p:xfrm>
          <a:off x="279562" y="995934"/>
          <a:ext cx="8631469" cy="4196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842"/>
                <a:gridCol w="3219653"/>
                <a:gridCol w="1288224"/>
                <a:gridCol w="1539875"/>
                <a:gridCol w="1539875"/>
              </a:tblGrid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Номер строки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Наименование организации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План на 2019 год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Факт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 полугодия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Процент исполнения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ctr">
                    <a:solidFill>
                      <a:schemeClr val="bg2"/>
                    </a:solidFill>
                  </a:tcPr>
                </a:tc>
              </a:tr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</a:rPr>
                        <a:t>Лобвинский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 историко-краеведческий музей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2755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2670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96,9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307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</a:rPr>
                        <a:t>Нижнесалдинский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 краеведческий музей им. А.Н. Анциферова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2060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1708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82,9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Качканарский историко-краеведческий музей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17140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13359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77,9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Верхнесергинский краеведческий музей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4080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3141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</a:rPr>
                        <a:t>Мугайский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 музейно-туристский комплекс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2140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1550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72,4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Краснотурьинский краеведческий музей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48960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33523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68,5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116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Серовский исторический музей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14380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9850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68,5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188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Гаринский краеведческий музей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2350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1572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66,9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9.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Екатеринбургский музей изобразительных искусств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113526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73585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64,8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Новолялинский краеведческий музей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2755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1756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63,7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307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11.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Каменск-Уральский краеведческий музей им. И.Я. Стяжкина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69260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44026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63,6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12.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Музейный комплекс города Алапаевска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7140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4458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62,4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13.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Кировоградский историко-краеведческий музей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2650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1602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60,5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14.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Музей истории Шалинского района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5710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3461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60,6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15.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Тугулымский историко-краеведческий музей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10300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6109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59,3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205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16.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Волчанский краеведческий музей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6630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3876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58,5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  <a:tr h="116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17.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Музей истории Екатеринбурга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85170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46870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54" marR="30054" marT="0" marB="0" anchor="b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3473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Количество посещений музеев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595700"/>
              </p:ext>
            </p:extLst>
          </p:nvPr>
        </p:nvGraphicFramePr>
        <p:xfrm>
          <a:off x="448462" y="687254"/>
          <a:ext cx="8544108" cy="3794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279"/>
                <a:gridCol w="3187066"/>
                <a:gridCol w="1275187"/>
                <a:gridCol w="1524288"/>
                <a:gridCol w="1524288"/>
              </a:tblGrid>
              <a:tr h="440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Номер строки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организации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План на 2019 год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Факт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 полугодия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Процент исполнения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ctr">
                    <a:solidFill>
                      <a:schemeClr val="bg2"/>
                    </a:solidFill>
                  </a:tcPr>
                </a:tc>
              </a:tr>
              <a:tr h="249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Каменский городской округ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1630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456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</a:tr>
              <a:tr h="249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Городской округ Заречный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7650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1815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23,7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</a:tr>
              <a:tr h="407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Городской округ Красноуфимск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21110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4892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23,2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</a:tr>
              <a:tr h="249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Талицкий городской округ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3880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750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19,3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</a:tr>
              <a:tr h="378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Объединенный музей писателей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Урала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112608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19323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17,2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</a:tr>
              <a:tr h="440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Североуральский городской округ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6830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992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14,5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</a:tr>
              <a:tr h="249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Режевской городской округ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17650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2463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</a:tr>
              <a:tr h="440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Городской округ «город Лесной»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37640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4910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</a:tr>
              <a:tr h="440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9.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Музейно-выставочный комплекс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. Лесного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37640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4910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</a:tr>
              <a:tr h="249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Ивдельский городской округ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11830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802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6,8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86" marR="59786" marT="0" marB="0" anchor="b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82110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Количество посещений библиотек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18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802755"/>
              </p:ext>
            </p:extLst>
          </p:nvPr>
        </p:nvGraphicFramePr>
        <p:xfrm>
          <a:off x="221320" y="926049"/>
          <a:ext cx="8637293" cy="4023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1231"/>
                <a:gridCol w="3231807"/>
                <a:gridCol w="962702"/>
                <a:gridCol w="1556369"/>
                <a:gridCol w="2035184"/>
              </a:tblGrid>
              <a:tr h="533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Номер строки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Муниципальное образование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квартал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квартал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выполнения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</a:tr>
              <a:tr h="344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Усть-Ницинское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с. п.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5723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13171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</a:tr>
              <a:tr h="361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Верхнесалдинский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городской округ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23432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51800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</a:tr>
              <a:tr h="344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Сладковское с. п.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4444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10145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</a:tr>
              <a:tr h="344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Унже-Павинское с.п.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1526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</a:tr>
              <a:tr h="344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 ЗАТО Свободный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3458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7709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</a:tr>
              <a:tr h="344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Карпинск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21448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50092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</a:tr>
              <a:tr h="344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Камышлов межпоселенческая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</a:tr>
              <a:tr h="344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Сосьвинский городской округ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8627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</a:tr>
              <a:tr h="204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Березовский городской округ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50570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112851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</a:tr>
              <a:tr h="344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Обуховское с. п.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5628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13247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276" marR="52276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Количество посещений </a:t>
            </a:r>
            <a:r>
              <a:rPr lang="ru-RU" sz="2400" b="1" dirty="0" smtClean="0">
                <a:solidFill>
                  <a:srgbClr val="C00000"/>
                </a:solidFill>
              </a:rPr>
              <a:t>библиотек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19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031391"/>
              </p:ext>
            </p:extLst>
          </p:nvPr>
        </p:nvGraphicFramePr>
        <p:xfrm>
          <a:off x="180550" y="914401"/>
          <a:ext cx="8782899" cy="4036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5582"/>
                <a:gridCol w="3286289"/>
                <a:gridCol w="978930"/>
                <a:gridCol w="1582604"/>
                <a:gridCol w="2069494"/>
              </a:tblGrid>
              <a:tr h="726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Номер строки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Муниципальное образование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квартал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квартал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выполнения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</a:tr>
              <a:tr h="363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муниципальное образование город Алапаевск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37790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85628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Артемовский городской округ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44356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96365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</a:tr>
              <a:tr h="363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Ирбитское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муниципальное образование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73098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165158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</a:tr>
              <a:tr h="363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муниципальное образование Красноуфимский округ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36248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93605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Михайловское м. обр.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12583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27344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Режевской городской округ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53454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101746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Первоуральск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132110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287697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Серовский городской округ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46302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97038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</a:tr>
              <a:tr h="200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Арамильский городской округ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9950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21228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</a:tr>
              <a:tr h="200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Сухой  Лог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24882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50240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7903" marR="27903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8530" y="520"/>
            <a:ext cx="5300714" cy="820694"/>
          </a:xfrm>
          <a:noFill/>
        </p:spPr>
        <p:txBody>
          <a:bodyPr/>
          <a:lstStyle/>
          <a:p>
            <a:pPr algn="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Министерство культуры Свердловской области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-2806" y="1534834"/>
            <a:ext cx="9144000" cy="2244293"/>
          </a:xfrm>
          <a:prstGeom prst="rect">
            <a:avLst/>
          </a:prstGeom>
          <a:pattFill prst="ltHorz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  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    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 от 22.02.2019 –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«Культурная среда»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№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 от 01.03.2019 –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«Цифровая культура»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№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90 от 15.03.2019 –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«Творческие люди»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№ 103 от 20.03.2019 – заполнение данных 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в АИС «Статистическая отчетность отрасли»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4549141" y="-815733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838700"/>
              </p:ext>
            </p:extLst>
          </p:nvPr>
        </p:nvGraphicFramePr>
        <p:xfrm>
          <a:off x="8658024" y="4469526"/>
          <a:ext cx="162560" cy="245364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9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 rot="5400000">
            <a:off x="4251668" y="-3430454"/>
            <a:ext cx="640665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Приказы Министерства культуры Свердловской области 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6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453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Количество посещений библиотек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20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119520"/>
              </p:ext>
            </p:extLst>
          </p:nvPr>
        </p:nvGraphicFramePr>
        <p:xfrm>
          <a:off x="110660" y="990108"/>
          <a:ext cx="8846966" cy="415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894"/>
                <a:gridCol w="3310260"/>
                <a:gridCol w="986074"/>
                <a:gridCol w="1594148"/>
                <a:gridCol w="2084590"/>
              </a:tblGrid>
              <a:tr h="459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Номер строки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Муниципальное образование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квартал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квартал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выполнения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Тавдинский городской округ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42020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87015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Нижнетуринский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городской округ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22433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44984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Красноуральск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36100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77965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Тугулымский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городской округ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38630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83360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Туринский городской округ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38935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71509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Качканарский городской округ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17995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46933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 Нижний Тагил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153998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317328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  <a:tr h="459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муниципальное образование  поселок Уральский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2529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  <a:tr h="219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Белоярский городской округ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38655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76144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Невьянский городской округ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31599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58178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Шалинский городской округ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34843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74066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  <a:tr h="293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Новоуральский городской округ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78278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164043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7648" marR="17648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308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Количество посещений библиотек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21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822611"/>
              </p:ext>
            </p:extLst>
          </p:nvPr>
        </p:nvGraphicFramePr>
        <p:xfrm>
          <a:off x="110659" y="626298"/>
          <a:ext cx="8905208" cy="4348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099"/>
                <a:gridCol w="2952827"/>
                <a:gridCol w="1657094"/>
                <a:gridCol w="1657094"/>
                <a:gridCol w="1657094"/>
              </a:tblGrid>
              <a:tr h="29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Номер строки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Муниципальное образование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b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квартала 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b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квартала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7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Кузнецовское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с. п.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3100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370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муниципальное образование город Екатеринбург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389602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851039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9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Верхнее Дуброво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2907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7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Кленовское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с. п.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5522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11858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7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Слободо-Туринское с.п.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10191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20507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9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Новолялинский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20908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46007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370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муниципальное образование город Ирбит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17902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41975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77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Восточное с. п.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1619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4123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9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Верхняя Пышма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32329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73223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9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 город Лесной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52161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132357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9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Богданович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23667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58577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9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Горноуральский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25419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52063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77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Таборинское с. п.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4772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7788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9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Кушвинский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24226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47728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9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Артинский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29552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73442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9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Североуральский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27102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59028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9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Кировградский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6908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15546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9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Верх-Нейвинский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2181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  <a:tr h="192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Ивдельский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7516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15895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6834" marR="26834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Количество посещений культурно-массовых мероприятий клубов и домов культуры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22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36553"/>
              </p:ext>
            </p:extLst>
          </p:nvPr>
        </p:nvGraphicFramePr>
        <p:xfrm>
          <a:off x="203846" y="949344"/>
          <a:ext cx="8734580" cy="410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3600"/>
                <a:gridCol w="1851970"/>
                <a:gridCol w="1719487"/>
                <a:gridCol w="1189552"/>
                <a:gridCol w="1455452"/>
                <a:gridCol w="1454519"/>
              </a:tblGrid>
              <a:tr h="947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Номер строки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Муниципальное образование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Посетители платных мероприятий 2017 года (чел.)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 на год 2019 (чел.)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Полугодие 2019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 anchor="ctr">
                    <a:solidFill>
                      <a:schemeClr val="bg2"/>
                    </a:solidFill>
                  </a:tcPr>
                </a:tc>
              </a:tr>
              <a:tr h="520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Ачитский городской округ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2943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</a:tr>
              <a:tr h="520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Верх-Нейвинский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</a:tr>
              <a:tr h="520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Сосьвинский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городской округ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3133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3227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5190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</a:tr>
              <a:tr h="520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Талицкий городской округ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21039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21670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34693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</a:tr>
              <a:tr h="520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Березовский городской округ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9859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10155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11496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</a:tr>
              <a:tr h="549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Серовский городской округ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27002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27812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28176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469" marR="55469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7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Количество посещений культурно-массовых мероприятий клубов и домов культуры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23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23554"/>
              </p:ext>
            </p:extLst>
          </p:nvPr>
        </p:nvGraphicFramePr>
        <p:xfrm>
          <a:off x="58242" y="914402"/>
          <a:ext cx="8928506" cy="4146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671"/>
                <a:gridCol w="2340980"/>
                <a:gridCol w="1614963"/>
                <a:gridCol w="1086169"/>
                <a:gridCol w="1486337"/>
                <a:gridCol w="1485386"/>
              </a:tblGrid>
              <a:tr h="756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Муниципальное образование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Посетители платных мероприятий 2017 база (чел.)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 на год 2019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Полугодие 2019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  <a:tr h="234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Кушвинский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городской округ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72790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74973,7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16867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  <a:tr h="234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Верхняя Тура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10651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10970,53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2438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  <a:tr h="378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Байкаловское сельское поселение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18813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19377,39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4244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  <a:tr h="234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Артинский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46068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47450,04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9819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  <a:tr h="378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Нижнетуринский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53864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55479,92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10804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  <a:tr h="378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Нижнесергинское городское поселение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16654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17153,62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3254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  <a:tr h="234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Волчанский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11917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12274,51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2219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  <a:tr h="234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Тавдинский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42269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43537,07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7653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  <a:tr h="234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Асбестовский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102393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105464,79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18001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  <a:tr h="234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Бисертский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2080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2142,4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  <a:tr h="378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Верхняя Пышма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181336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186776,08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26671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  <a:tr h="234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Ивдельский городской округ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29129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30002,87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3789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460" marR="3546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7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Количество посещений культурно-массовых мероприятий клубов и домов культуры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24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002292"/>
              </p:ext>
            </p:extLst>
          </p:nvPr>
        </p:nvGraphicFramePr>
        <p:xfrm>
          <a:off x="267913" y="1083305"/>
          <a:ext cx="8672241" cy="3930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417"/>
                <a:gridCol w="2011893"/>
                <a:gridCol w="1705575"/>
                <a:gridCol w="1179929"/>
                <a:gridCol w="1443676"/>
                <a:gridCol w="1442751"/>
              </a:tblGrid>
              <a:tr h="966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Муниципальное 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Посетители платных мероприятий 2017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 на год 2019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Полугодие 2019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61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 Красноуфимск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115285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118743,55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12904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61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Арамильский городской округ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2817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2901,51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61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Полевской городской округ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61262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63099,86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6828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461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городской округ Богданович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53317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54916,51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5096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565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Камышловский городской округ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41678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42928,34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2923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7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Количество посещений концертных организаций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25</a:t>
            </a:fld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5400000">
            <a:off x="4549141" y="-3316851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1405855"/>
            <a:ext cx="9144001" cy="1938992"/>
          </a:xfrm>
          <a:prstGeom prst="rect">
            <a:avLst/>
          </a:prstGeom>
          <a:pattFill prst="ltHorz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Екатеринбургский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городской дом музыки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52,7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</a:p>
          <a:p>
            <a:pPr lvl="0"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Нижнетагильская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филармония – </a:t>
            </a:r>
            <a:r>
              <a:rPr lang="ru-RU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27,9%</a:t>
            </a:r>
          </a:p>
          <a:p>
            <a:pPr lvl="0"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Камерный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хор, г. Сухой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Лог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4,5%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5389" y="3648968"/>
            <a:ext cx="76704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Количество посещений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зоопарков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89901" y="4264521"/>
            <a:ext cx="5550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Екатеринбургский зоопарк – 43,26% </a:t>
            </a:r>
          </a:p>
        </p:txBody>
      </p:sp>
    </p:spTree>
    <p:extLst>
      <p:ext uri="{BB962C8B-B14F-4D97-AF65-F5344CB8AC3E}">
        <p14:creationId xmlns:p14="http://schemas.microsoft.com/office/powerpoint/2010/main" val="29627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Выполнение целевого показателя </a:t>
            </a:r>
            <a:endParaRPr lang="ru-RU" sz="24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26</a:t>
            </a:fld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5400000">
            <a:off x="4549141" y="-3316851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1405855"/>
            <a:ext cx="9144001" cy="461665"/>
          </a:xfrm>
          <a:prstGeom prst="rect">
            <a:avLst/>
          </a:prstGeom>
          <a:pattFill prst="ltHorz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III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квартал –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75 %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от планового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показателя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7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608824"/>
            <a:ext cx="9144000" cy="923330"/>
          </a:xfrm>
          <a:prstGeom prst="rect">
            <a:avLst/>
          </a:prstGeom>
          <a:pattFill prst="ltHorz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lvl="0" algn="ctr"/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4549141" y="-3316851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4549141" y="-1686170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74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8530" y="519"/>
            <a:ext cx="5300714" cy="1048783"/>
          </a:xfrm>
          <a:noFill/>
        </p:spPr>
        <p:txBody>
          <a:bodyPr/>
          <a:lstStyle/>
          <a:p>
            <a:pPr algn="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Министерство культуры Свердловской области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7506" y="1534834"/>
            <a:ext cx="8966604" cy="1849027"/>
          </a:xfrm>
          <a:prstGeom prst="rect">
            <a:avLst/>
          </a:prstGeom>
          <a:pattFill prst="ltHorz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Распоряжение Минкультуры России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от 19.04.2019 № Р-655 «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Об утверждении статистической методологии расчета показателей национального проекта «Культура»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, федеральных проектов «Культурная среда», «Творческие люди», «Цифровая культура»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4549141" y="-815733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27559"/>
              </p:ext>
            </p:extLst>
          </p:nvPr>
        </p:nvGraphicFramePr>
        <p:xfrm>
          <a:off x="8658024" y="4469526"/>
          <a:ext cx="162560" cy="245364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9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 rot="5400000">
            <a:off x="4549141" y="-3499197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4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8530" y="520"/>
            <a:ext cx="5300714" cy="768276"/>
          </a:xfrm>
          <a:noFill/>
        </p:spPr>
        <p:txBody>
          <a:bodyPr/>
          <a:lstStyle/>
          <a:p>
            <a:pPr algn="r"/>
            <a:r>
              <a:rPr lang="ru-RU" sz="1600" b="1" dirty="0" smtClean="0">
                <a:latin typeface="Times New Roman" pitchFamily="18" charset="0"/>
              </a:rPr>
              <a:t>Министерство культуры Свердловской области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4549141" y="-815733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27559"/>
              </p:ext>
            </p:extLst>
          </p:nvPr>
        </p:nvGraphicFramePr>
        <p:xfrm>
          <a:off x="8658024" y="4469526"/>
          <a:ext cx="162560" cy="245364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9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 rot="5400000">
            <a:off x="4549141" y="-3499197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826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Показатели нацпроекта </a:t>
            </a:r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«Культура» </a:t>
            </a:r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по видам учреждений к концу 2024 года</a:t>
            </a:r>
            <a:endParaRPr lang="ru-RU" sz="20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615854"/>
              </p:ext>
            </p:extLst>
          </p:nvPr>
        </p:nvGraphicFramePr>
        <p:xfrm>
          <a:off x="96822" y="1082730"/>
          <a:ext cx="8797241" cy="36764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26718"/>
                <a:gridCol w="1934277"/>
                <a:gridCol w="2213259"/>
                <a:gridCol w="1563539"/>
                <a:gridCol w="1759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учреждения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Какой прирост показателя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планировали </a:t>
                      </a:r>
                    </a:p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 выхода Р-655)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Рекомендуемый показатель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отчетности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Библиотеки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Посещаемость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sng" dirty="0" smtClean="0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6-НК</a:t>
                      </a:r>
                      <a:endParaRPr lang="ru-RU" sz="1600" b="0" u="sng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ДШИ и училища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r>
                        <a:rPr lang="ru-RU" sz="1600" b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обучающихся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sng" dirty="0" smtClean="0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1-ДШИ</a:t>
                      </a:r>
                      <a:r>
                        <a:rPr lang="ru-RU" sz="1600" b="0" u="sng" smtClean="0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="0" u="sng" baseline="0" smtClean="0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СПО-1</a:t>
                      </a:r>
                      <a:endParaRPr lang="ru-RU" sz="1600" b="0" u="sng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Зоопарки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Посещаемость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–</a:t>
                      </a:r>
                    </a:p>
                    <a:p>
                      <a:pPr algn="ctr"/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sng" dirty="0" smtClean="0">
                          <a:solidFill>
                            <a:srgbClr val="33339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14-НК</a:t>
                      </a:r>
                      <a:endParaRPr lang="ru-RU" sz="1600" b="0" u="sng" dirty="0">
                        <a:solidFill>
                          <a:srgbClr val="33339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effectLst/>
                          <a:latin typeface="Times New Roman"/>
                          <a:ea typeface="Times New Roman"/>
                        </a:rPr>
                        <a:t>Посещаемость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15%</a:t>
                      </a:r>
                    </a:p>
                  </a:txBody>
                  <a:tcPr marL="50128" marR="50128" marT="25252" marB="25252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ru-RU" sz="1600" b="0" u="sng" dirty="0" smtClean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b="0" u="sng" dirty="0" smtClean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u="sng" dirty="0" smtClean="0">
                          <a:solidFill>
                            <a:srgbClr val="3333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7-НК</a:t>
                      </a:r>
                      <a:endParaRPr lang="ru-RU" sz="1600" b="0" u="sng" dirty="0">
                        <a:solidFill>
                          <a:srgbClr val="3333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>
                          <a:effectLst/>
                          <a:latin typeface="Times New Roman"/>
                          <a:ea typeface="Times New Roman"/>
                        </a:rPr>
                        <a:t>Платные мероприятия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/>
                          <a:ea typeface="Times New Roman"/>
                        </a:rPr>
                        <a:t>30%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</a:p>
                  </a:txBody>
                  <a:tcPr marL="50128" marR="50128" marT="25252" marB="25252" anchor="ctr"/>
                </a:tc>
                <a:tc vMerge="1"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>
                          <a:effectLst/>
                          <a:latin typeface="Times New Roman"/>
                          <a:ea typeface="Times New Roman"/>
                        </a:rPr>
                        <a:t>Участники клубных формирований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>
                          <a:effectLst/>
                          <a:latin typeface="Times New Roman"/>
                          <a:ea typeface="Times New Roman"/>
                        </a:rPr>
                        <a:t>6%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5%</a:t>
                      </a:r>
                    </a:p>
                  </a:txBody>
                  <a:tcPr marL="50128" marR="50128" marT="25252" marB="25252" anchor="ctr"/>
                </a:tc>
                <a:tc vMerge="1"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4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8530" y="520"/>
            <a:ext cx="5300714" cy="768276"/>
          </a:xfrm>
          <a:noFill/>
        </p:spPr>
        <p:txBody>
          <a:bodyPr/>
          <a:lstStyle/>
          <a:p>
            <a:pPr algn="r"/>
            <a:r>
              <a:rPr lang="ru-RU" sz="1600" b="1" dirty="0" smtClean="0">
                <a:latin typeface="Times New Roman" pitchFamily="18" charset="0"/>
              </a:rPr>
              <a:t>Министерство культуры Свердловской области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4549141" y="-815733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76162"/>
              </p:ext>
            </p:extLst>
          </p:nvPr>
        </p:nvGraphicFramePr>
        <p:xfrm>
          <a:off x="8658024" y="4469526"/>
          <a:ext cx="162560" cy="245364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9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 rot="5400000">
            <a:off x="4549141" y="-3499197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826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Показатели нацпроекта </a:t>
            </a:r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«Культура» </a:t>
            </a:r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по видам учреждений к концу 2024 года</a:t>
            </a:r>
            <a:endParaRPr lang="ru-RU" sz="20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792777"/>
              </p:ext>
            </p:extLst>
          </p:nvPr>
        </p:nvGraphicFramePr>
        <p:xfrm>
          <a:off x="96822" y="1149138"/>
          <a:ext cx="8983112" cy="375671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19580"/>
                <a:gridCol w="1810315"/>
                <a:gridCol w="2142432"/>
                <a:gridCol w="1495610"/>
                <a:gridCol w="2015175"/>
              </a:tblGrid>
              <a:tr h="1163659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учреждения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Какой прирост показателя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планировали </a:t>
                      </a:r>
                    </a:p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 выхода Р-655)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Рекомендуемый показатель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отчетности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</a:tr>
              <a:tr h="1509400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Кинопрокатные организации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Зрители национальных фильмов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5%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333399"/>
                          </a:solidFill>
                          <a:effectLst/>
                          <a:latin typeface="Times New Roman"/>
                          <a:ea typeface="Times New Roman"/>
                        </a:rPr>
                        <a:t>Единая федеральная автоматизированная информационная система сведений о показах фильмов в кинозалах </a:t>
                      </a:r>
                    </a:p>
                  </a:txBody>
                  <a:tcPr marL="50128" marR="50128" marT="25252" marB="25252" anchor="ctr"/>
                </a:tc>
              </a:tr>
              <a:tr h="541326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Концертные организации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Посещаемость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–</a:t>
                      </a:r>
                    </a:p>
                    <a:p>
                      <a:pPr algn="ctr"/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15%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sng" dirty="0" smtClean="0">
                          <a:solidFill>
                            <a:srgbClr val="333399"/>
                          </a:solidFill>
                          <a:effectLst/>
                          <a:latin typeface="Times New Roman"/>
                          <a:ea typeface="Times New Roman"/>
                        </a:rPr>
                        <a:t>12-НК</a:t>
                      </a:r>
                      <a:endParaRPr lang="ru-RU" sz="1600" dirty="0">
                        <a:solidFill>
                          <a:srgbClr val="33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</a:tr>
              <a:tr h="526625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Музеи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Посещаемость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12%, частных – 5%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12%, частных –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3%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sng" dirty="0" smtClean="0">
                          <a:solidFill>
                            <a:srgbClr val="333399"/>
                          </a:solidFill>
                          <a:effectLst/>
                          <a:latin typeface="Times New Roman"/>
                          <a:ea typeface="Times New Roman"/>
                        </a:rPr>
                        <a:t>8-НК</a:t>
                      </a:r>
                      <a:endParaRPr lang="ru-RU" sz="1600" dirty="0">
                        <a:solidFill>
                          <a:srgbClr val="33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2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8530" y="75715"/>
            <a:ext cx="5300714" cy="606905"/>
          </a:xfrm>
          <a:noFill/>
        </p:spPr>
        <p:txBody>
          <a:bodyPr/>
          <a:lstStyle/>
          <a:p>
            <a:pPr algn="r"/>
            <a:r>
              <a:rPr lang="ru-RU" sz="1600" b="1" dirty="0" smtClean="0">
                <a:latin typeface="Times New Roman" pitchFamily="18" charset="0"/>
              </a:rPr>
              <a:t>Министерство культуры Свердловской области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4549141" y="-815733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76162"/>
              </p:ext>
            </p:extLst>
          </p:nvPr>
        </p:nvGraphicFramePr>
        <p:xfrm>
          <a:off x="8658024" y="4469526"/>
          <a:ext cx="162560" cy="245364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9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 rot="5400000">
            <a:off x="4549141" y="-3499197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826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Показатели нацпроекта </a:t>
            </a:r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«Культура» </a:t>
            </a:r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по видам учреждений к концу 2024 года</a:t>
            </a:r>
            <a:endParaRPr lang="ru-RU" sz="20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355614"/>
              </p:ext>
            </p:extLst>
          </p:nvPr>
        </p:nvGraphicFramePr>
        <p:xfrm>
          <a:off x="96822" y="1125402"/>
          <a:ext cx="8797241" cy="367824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52730"/>
                <a:gridCol w="1786128"/>
                <a:gridCol w="2035396"/>
                <a:gridCol w="1563539"/>
                <a:gridCol w="1759448"/>
              </a:tblGrid>
              <a:tr h="132644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учреждения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Какой прирост показателя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планировали </a:t>
                      </a:r>
                    </a:p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 выхода Р-655)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Рекомендуемый показатель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отчетности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</a:tr>
              <a:tr h="1151214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Парки культуры и отдыха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Посещаемость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–</a:t>
                      </a:r>
                    </a:p>
                    <a:p>
                      <a:pPr algn="ctr"/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11-НК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</a:tr>
              <a:tr h="600294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Цирки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Посещаемость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–</a:t>
                      </a:r>
                    </a:p>
                    <a:p>
                      <a:pPr algn="ctr"/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13-НК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</a:tr>
              <a:tr h="600294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Театры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Посещаемость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15%, частных – 5%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15%, частных –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3%</a:t>
                      </a: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9-НК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2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8530" y="110660"/>
            <a:ext cx="5300714" cy="505486"/>
          </a:xfrm>
          <a:noFill/>
        </p:spPr>
        <p:txBody>
          <a:bodyPr>
            <a:normAutofit fontScale="90000"/>
          </a:bodyPr>
          <a:lstStyle/>
          <a:p>
            <a:pPr algn="r"/>
            <a:r>
              <a:rPr lang="ru-RU" sz="1600" b="1" dirty="0" smtClean="0">
                <a:latin typeface="Times New Roman" pitchFamily="18" charset="0"/>
              </a:rPr>
              <a:t>Министерство культуры Свердловской области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4549141" y="-815733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76162"/>
              </p:ext>
            </p:extLst>
          </p:nvPr>
        </p:nvGraphicFramePr>
        <p:xfrm>
          <a:off x="8658024" y="4469526"/>
          <a:ext cx="162560" cy="245364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9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 rot="5400000">
            <a:off x="4549141" y="-3499197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826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Показатели нацпроекта </a:t>
            </a:r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«Культура» </a:t>
            </a:r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по видам учреждений к концу 2024 года</a:t>
            </a:r>
            <a:endParaRPr lang="ru-RU" sz="20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788359"/>
              </p:ext>
            </p:extLst>
          </p:nvPr>
        </p:nvGraphicFramePr>
        <p:xfrm>
          <a:off x="64066" y="1232289"/>
          <a:ext cx="9027516" cy="380564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29006"/>
                <a:gridCol w="5998510"/>
              </a:tblGrid>
              <a:tr h="60066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показатель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 посещаемости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128" marR="50128" marT="25252" marB="25252" anchor="ctr"/>
                </a:tc>
              </a:tr>
              <a:tr h="135202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Количество посещений государственных и муниципальных театров, негосударственных организаций, осуществляющих театральную деятельность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(мероприятий в России)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Негосударственные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театры: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Перечень определяется </a:t>
                      </a: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субъектами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Российской Федерации;</a:t>
                      </a:r>
                      <a:endParaRPr lang="ru-RU" sz="1400" baseline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2. За базовую основу принимаются </a:t>
                      </a: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данные мониторинга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, собираемые органами культуры субъектов Российской Федерации, </a:t>
                      </a: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начиная с 2019 года</a:t>
                      </a:r>
                    </a:p>
                  </a:txBody>
                  <a:tcPr marL="50128" marR="50128" marT="25252" marB="25252" anchor="ctr"/>
                </a:tc>
              </a:tr>
              <a:tr h="10745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Количество посещений государственных, муниципальных и негосударственных организаций музейного типа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Негосударственные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музеи: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Перечень определяется </a:t>
                      </a: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субъектами</a:t>
                      </a:r>
                      <a:r>
                        <a:rPr lang="ru-RU" sz="1400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Российской Федерации;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2. За базовую основу принимаются </a:t>
                      </a: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данные мониторинга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, собираемые органами культуры субъектов Российской Федерации, </a:t>
                      </a: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начиная с 2019 года</a:t>
                      </a:r>
                    </a:p>
                  </a:txBody>
                  <a:tcPr marL="50128" marR="50128" marT="25252" marB="25252" anchor="ctr"/>
                </a:tc>
              </a:tr>
              <a:tr h="77836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Численность населения, получившего услуги автоклубов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Новый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показатель,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который будет внесен в отраслевую статистику.</a:t>
                      </a:r>
                    </a:p>
                    <a:p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В методике расчета показателя применяется значение – «количество автоклубов, приобретенных в рамках национального проекта «Культура»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28" marR="50128" marT="25252" marB="2525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2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8530" y="520"/>
            <a:ext cx="5300714" cy="779924"/>
          </a:xfrm>
          <a:noFill/>
        </p:spPr>
        <p:txBody>
          <a:bodyPr/>
          <a:lstStyle/>
          <a:p>
            <a:pPr algn="r"/>
            <a:r>
              <a:rPr lang="ru-RU" sz="1200" b="1" dirty="0" smtClean="0">
                <a:latin typeface="Times New Roman" pitchFamily="18" charset="0"/>
              </a:rPr>
              <a:t>Министерство культуры Свердловской области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-2806" y="1534834"/>
            <a:ext cx="9144000" cy="1849027"/>
          </a:xfrm>
          <a:prstGeom prst="rect">
            <a:avLst/>
          </a:prstGeom>
          <a:pattFill prst="ltHorz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1.Система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прямого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объективного измерения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числа обращений к цифровым ресурсам культуры на основе системы 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счетчиков и аналитических инструментов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Подсчет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производится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автоматически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(АИС «Цифровая культура»).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Базовые информационные ресурсы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-единый портал популяризации культурного наследия и традиций народов России «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Культура.РФ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culture.ru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-портал популяризации истории «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История.РФ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(histrf.ru)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портал Национальной электронной библиотеки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неб.рф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-государственный каталог Музейного фонда Российской Федерации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(goskatalog.ru)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платформа цифровых гидов по музеям и выставочным проектам в дополненной реальности «Артефакт»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(ar.culture.ru)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-портал «Единый информационный портал в сфере культуры Свердловской области 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«Культура Урала»</a:t>
            </a:r>
            <a:endParaRPr lang="ru-RU" sz="1800" b="1" dirty="0">
              <a:solidFill>
                <a:srgbClr val="C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4549141" y="-815733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76162"/>
              </p:ext>
            </p:extLst>
          </p:nvPr>
        </p:nvGraphicFramePr>
        <p:xfrm>
          <a:off x="8658024" y="4469526"/>
          <a:ext cx="162560" cy="245364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9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 rot="5400000">
            <a:off x="4549141" y="-3499197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8262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/>
                <a:ea typeface="Times New Roman"/>
              </a:rPr>
              <a:t>Цель (целевой показатель): «Увеличение числа обращений к цифровым ресурсам в сфере культуры в 5 раз (млн. обращений в год)»</a:t>
            </a:r>
            <a:endParaRPr lang="ru-RU" sz="20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228196"/>
              </p:ext>
            </p:extLst>
          </p:nvPr>
        </p:nvGraphicFramePr>
        <p:xfrm>
          <a:off x="192199" y="3779127"/>
          <a:ext cx="8812022" cy="1007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1268"/>
                <a:gridCol w="1987132"/>
                <a:gridCol w="752096"/>
                <a:gridCol w="1015100"/>
                <a:gridCol w="676071"/>
                <a:gridCol w="676071"/>
                <a:gridCol w="676071"/>
                <a:gridCol w="676071"/>
                <a:gridCol w="676071"/>
                <a:gridCol w="676071"/>
              </a:tblGrid>
              <a:tr h="1050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Цель, целевой показатель, дополнительный показатель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Базовое значение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Период, год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3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(целевой показатель): Увеличение числа обращений к цифровым ресурсам в сфере культуры в 5 раз (тыс. обращений) (нарастающим итогом)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8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8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8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8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8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8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2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Базовые показатели для Свердловской области</a:t>
            </a:r>
            <a:endParaRPr lang="ru-RU" sz="2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CB60-A979-4C81-9836-79DCCD4F3C19}" type="slidenum">
              <a:rPr lang="ru-RU" smtClean="0"/>
              <a:t>9</a:t>
            </a:fld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5400000">
            <a:off x="4549141" y="-3316851"/>
            <a:ext cx="45719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 bwMode="auto">
          <a:xfrm>
            <a:off x="99011" y="1278009"/>
            <a:ext cx="8876088" cy="3567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marL="342900" indent="-3429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Базовый показатель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2017 года –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20 786,6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тысяч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человек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ВИДАМ УЧРЕЖДЕНИЙ КУЛЬТУРЫ,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тысяч человек: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Театры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– 1242,5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Музеи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– 1899,0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Библиотеки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– 11164,24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Культурно-массовые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мероприятия в КДУ – 2 801,2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Количество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участников клубных формирований – 133,7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Количество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посещений концертных организаций – 849,0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Зоопарки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– 486,3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Цирки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283,62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(данные Росгосцирка)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Парки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культуры и отдыха – 54,7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Количество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зрителей на сеансах отечественных фильмов – 1 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810,8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900" b="1" dirty="0" smtClean="0">
                <a:latin typeface="Arial" pitchFamily="34" charset="0"/>
                <a:cs typeface="Arial" pitchFamily="34" charset="0"/>
              </a:rPr>
              <a:t>данные Фонда кино)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Охват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населения услугами автоклубов – 10,24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Количество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учащихся ДШИ – 51,29</a:t>
            </a:r>
          </a:p>
          <a:p>
            <a:r>
              <a:rPr lang="ru-RU" sz="1600" dirty="0" smtClean="0"/>
              <a:t>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5570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7">
      <a:majorFont>
        <a:latin typeface="PT Serif"/>
        <a:ea typeface=""/>
        <a:cs typeface=""/>
      </a:majorFont>
      <a:minorFont>
        <a:latin typeface="Verdana Pro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11407</TotalTime>
  <Words>2041</Words>
  <Application>Microsoft Office PowerPoint</Application>
  <PresentationFormat>Экран (16:9)</PresentationFormat>
  <Paragraphs>1017</Paragraphs>
  <Slides>27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Министерство культуры Свердловской области  </vt:lpstr>
      <vt:lpstr>Министерство культуры Свердловской области  </vt:lpstr>
      <vt:lpstr>Министерство культуры Свердловской области  </vt:lpstr>
      <vt:lpstr>Министерство культуры Свердловской области  </vt:lpstr>
      <vt:lpstr>Министерство культуры Свердловской области  </vt:lpstr>
      <vt:lpstr>Министерство культуры Свердловской области  </vt:lpstr>
      <vt:lpstr>Министерство культуры Свердловской области  </vt:lpstr>
      <vt:lpstr>Министерство культуры Свердловской области  </vt:lpstr>
      <vt:lpstr>Базовые показатели для Свердловской области</vt:lpstr>
      <vt:lpstr>Показатель нацпроекта «Культура»</vt:lpstr>
      <vt:lpstr>Поквартальное значение показателя 2019 года</vt:lpstr>
      <vt:lpstr>Выполнение целевого показателя </vt:lpstr>
      <vt:lpstr>Выполнение целевого показателя </vt:lpstr>
      <vt:lpstr>Количество посещений театров </vt:lpstr>
      <vt:lpstr>Количество посещений театров</vt:lpstr>
      <vt:lpstr> Количество посещений музеев </vt:lpstr>
      <vt:lpstr>Количество посещений музеев </vt:lpstr>
      <vt:lpstr>Количество посещений библиотек</vt:lpstr>
      <vt:lpstr>Количество посещений библиотек </vt:lpstr>
      <vt:lpstr>Количество посещений библиотек</vt:lpstr>
      <vt:lpstr>Количество посещений библиотек</vt:lpstr>
      <vt:lpstr>Количество посещений культурно-массовых мероприятий клубов и домов культуры </vt:lpstr>
      <vt:lpstr>Количество посещений культурно-массовых мероприятий клубов и домов культуры </vt:lpstr>
      <vt:lpstr>Количество посещений культурно-массовых мероприятий клубов и домов культуры </vt:lpstr>
      <vt:lpstr>Количество посещений концертных организаций </vt:lpstr>
      <vt:lpstr>Выполнение целевого показателя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Мышакова Елена Олеговна</dc:creator>
  <cp:lastModifiedBy>Буракова Оксана Алексеевна</cp:lastModifiedBy>
  <cp:revision>749</cp:revision>
  <cp:lastPrinted>2019-03-24T10:30:26Z</cp:lastPrinted>
  <dcterms:created xsi:type="dcterms:W3CDTF">2018-06-11T14:50:05Z</dcterms:created>
  <dcterms:modified xsi:type="dcterms:W3CDTF">2019-07-19T03:41:13Z</dcterms:modified>
</cp:coreProperties>
</file>