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2" r:id="rId6"/>
    <p:sldId id="263" r:id="rId7"/>
    <p:sldId id="259" r:id="rId8"/>
    <p:sldId id="271" r:id="rId9"/>
    <p:sldId id="272" r:id="rId10"/>
    <p:sldId id="274" r:id="rId11"/>
    <p:sldId id="275" r:id="rId12"/>
    <p:sldId id="276" r:id="rId13"/>
    <p:sldId id="260" r:id="rId14"/>
    <p:sldId id="261" r:id="rId15"/>
    <p:sldId id="269" r:id="rId16"/>
    <p:sldId id="273" r:id="rId17"/>
    <p:sldId id="270" r:id="rId18"/>
    <p:sldId id="277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2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1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7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3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80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3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5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3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7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5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54B4-CE74-4F40-B71E-24CA73426CB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7617-D875-4981-BA9F-5D356F0A4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  <a:endParaRPr lang="ru-RU" sz="1400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167594"/>
            <a:ext cx="72728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Об организации повышения квалификации творческих и управленческих кадров в рамках реализации регионального проекта «Творческие люди» национального проекта «Культура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dirty="0"/>
              <a:t> </a:t>
            </a:r>
          </a:p>
          <a:p>
            <a:r>
              <a:rPr lang="ru-RU" b="1" i="1" dirty="0" smtClean="0"/>
              <a:t>Литовских </a:t>
            </a:r>
            <a:r>
              <a:rPr lang="ru-RU" b="1" i="1" dirty="0"/>
              <a:t>Вера Константиновна</a:t>
            </a:r>
            <a:r>
              <a:rPr lang="ru-RU" i="1" dirty="0"/>
              <a:t>,</a:t>
            </a:r>
            <a:endParaRPr lang="ru-RU" dirty="0"/>
          </a:p>
          <a:p>
            <a:r>
              <a:rPr lang="ru-RU" i="1" dirty="0"/>
              <a:t>начальник отдела профессионального </a:t>
            </a:r>
            <a:endParaRPr lang="ru-RU" i="1" dirty="0" smtClean="0"/>
          </a:p>
          <a:p>
            <a:r>
              <a:rPr lang="ru-RU" i="1" dirty="0" smtClean="0"/>
              <a:t>искусства и </a:t>
            </a:r>
            <a:r>
              <a:rPr lang="ru-RU" i="1" dirty="0"/>
              <a:t>художественного образования </a:t>
            </a:r>
            <a:endParaRPr lang="ru-RU" i="1" dirty="0" smtClean="0"/>
          </a:p>
          <a:p>
            <a:r>
              <a:rPr lang="ru-RU" i="1" dirty="0" smtClean="0"/>
              <a:t>Министерства </a:t>
            </a:r>
            <a:r>
              <a:rPr lang="ru-RU" i="1" dirty="0"/>
              <a:t>культуры Свердловской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46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224" y="987574"/>
            <a:ext cx="799288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Основные </a:t>
            </a:r>
            <a:r>
              <a:rPr lang="ru-RU" sz="3200" b="1" dirty="0" smtClean="0">
                <a:solidFill>
                  <a:srgbClr val="C00000"/>
                </a:solidFill>
              </a:rPr>
              <a:t>проблемы (продолжение)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3. Отсутствие у слушателей профессионального образования </a:t>
            </a:r>
            <a:r>
              <a:rPr lang="ru-RU" sz="2400" dirty="0" smtClean="0">
                <a:solidFill>
                  <a:schemeClr val="tx2"/>
                </a:solidFill>
              </a:rPr>
              <a:t>(ч.3 </a:t>
            </a:r>
            <a:r>
              <a:rPr lang="ru-RU" sz="2400" dirty="0">
                <a:solidFill>
                  <a:schemeClr val="tx2"/>
                </a:solidFill>
              </a:rPr>
              <a:t>ст. 76 Федерального закона от 29 декабря 2012 г. N 273-ФЗ "Об образовании в Российской Федерации" к освоению дополнительных профессиональных программ допускаются: лица, имеющие среднее профессиональное и (или) высшее образование; лица, получающие среднее профессиональное и (или) высшее </a:t>
            </a:r>
            <a:r>
              <a:rPr lang="ru-RU" sz="2400" dirty="0" smtClean="0">
                <a:solidFill>
                  <a:schemeClr val="tx2"/>
                </a:solidFill>
              </a:rPr>
              <a:t>образование)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224" y="1131590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Основные </a:t>
            </a:r>
            <a:r>
              <a:rPr lang="ru-RU" sz="3200" b="1" dirty="0" smtClean="0">
                <a:solidFill>
                  <a:srgbClr val="C00000"/>
                </a:solidFill>
              </a:rPr>
              <a:t>проблемы (продолжение)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4. Отсутствие у слушателей технических условий обучения дистанционно либо нарушение формата общения (не выходят на связь для подключения дистанционно –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г. Камышлов).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5. Двое слушателей в назначенный срок не отправили итоговые работы (ситуация нормализована)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1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131590"/>
            <a:ext cx="7470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</a:rPr>
              <a:t>Муниципальные образования – лидеры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 качеству организации повышения квалификации: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  </a:t>
            </a:r>
            <a:r>
              <a:rPr lang="ru-RU" sz="3200" b="1" dirty="0" smtClean="0">
                <a:solidFill>
                  <a:schemeClr val="tx2"/>
                </a:solidFill>
              </a:rPr>
              <a:t>Новоуральск, 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chemeClr val="tx2"/>
                </a:solidFill>
              </a:rPr>
              <a:t>  Каменск </a:t>
            </a:r>
            <a:r>
              <a:rPr lang="ru-RU" sz="3200" b="1" dirty="0">
                <a:solidFill>
                  <a:schemeClr val="tx2"/>
                </a:solidFill>
              </a:rPr>
              <a:t>- </a:t>
            </a:r>
            <a:r>
              <a:rPr lang="ru-RU" sz="3200" b="1" dirty="0" smtClean="0">
                <a:solidFill>
                  <a:schemeClr val="tx2"/>
                </a:solidFill>
              </a:rPr>
              <a:t>Уральский, 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chemeClr val="tx2"/>
                </a:solidFill>
              </a:rPr>
              <a:t>  Лесной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6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38815"/>
              </p:ext>
            </p:extLst>
          </p:nvPr>
        </p:nvGraphicFramePr>
        <p:xfrm>
          <a:off x="663824" y="1160192"/>
          <a:ext cx="7868616" cy="322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8176"/>
                <a:gridCol w="792088"/>
                <a:gridCol w="2448272"/>
                <a:gridCol w="720080"/>
              </a:tblGrid>
              <a:tr h="88053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Май 2019 года – 11 человек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2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РАМ им. Гнесиных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КГИК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Ремонт и настройка клавишных инструментов (фортепиано)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Event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-менеджмент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0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Инклюзивное образование в области музыкального искусства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699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83072"/>
              </p:ext>
            </p:extLst>
          </p:nvPr>
        </p:nvGraphicFramePr>
        <p:xfrm>
          <a:off x="250825" y="1059582"/>
          <a:ext cx="8713663" cy="3672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026"/>
                <a:gridCol w="2405253"/>
                <a:gridCol w="1728192"/>
                <a:gridCol w="1728192"/>
              </a:tblGrid>
              <a:tr h="2446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Июнь 2019 года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46885" marR="4688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5" marR="4688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5" marR="4688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5" marR="46885" marT="0" marB="0"/>
                </a:tc>
              </a:tr>
              <a:tr h="391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РАМ им. Гнесиных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КГИК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ГИТИС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АРБ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имени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Вагановой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Основы преподавания игры на саксофоне в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музыкальных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учебных заведениях - 2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Особенности образовательных технологий и методик обучения игре на духовых и ударных инструментах - 1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Мюзикл. Границы жанра - 2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Введение в практику классического танца - 2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0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Выдающиеся музыканты-педагоги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гнесинской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школы. Фортепианная школа В.М.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Троппа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- 9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Театральная звукорежиссура - 3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Выдающиеся музыканты-педагоги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гнесинской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школы: Школа кларнета РАМ имени Гнесиных – 1 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Грим как искусство и составляющая спектакля - 3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6885" marR="468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4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87165"/>
              </p:ext>
            </p:extLst>
          </p:nvPr>
        </p:nvGraphicFramePr>
        <p:xfrm>
          <a:off x="827584" y="1167594"/>
          <a:ext cx="7488832" cy="3361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853"/>
                <a:gridCol w="2893129"/>
                <a:gridCol w="2655850"/>
              </a:tblGrid>
              <a:tr h="75608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Муниципальные учреждения культуры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май-июнь 2019 года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Екатеринбург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2 - АРБ им. Вагановой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4 - РАМ им. Гнесиных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ОЧНО С ВЫЕЗДОМ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Карпинск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РАМ им. Гнесиных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ОЧНО С ВЫЕЗДОМ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Сысерть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РАМ им. Гнесиных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ОЧНО С ВЫЕЗДОМ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Н. Салда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ГИТИС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ДИСТАНЦИОННО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Камышлов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ГИТИС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ДИСТАНЦИОННО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Березовский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ГИТИС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ДИСТАНЦИОННО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Ревда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1 - КГИК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ОЧНО С ВЫЕЗДОМ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13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040908"/>
              </p:ext>
            </p:extLst>
          </p:nvPr>
        </p:nvGraphicFramePr>
        <p:xfrm>
          <a:off x="894801" y="1131590"/>
          <a:ext cx="7488832" cy="3283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832"/>
              </a:tblGrid>
              <a:tr h="54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Нерешенные вопросы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62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Определиться со сроками обучения в Санкт-Петербургском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государственном институте (расписание в раздаточном материале).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2.   Специалистам города Екатеринбурга определить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состав обучающихся (2 чел) в Академии русского балета </a:t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им. А.Я. Вагановой («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Работа над ролью из репертуара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классического балета«)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 startAt="3"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Определиться с формой обучения в 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ГИТИСе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 ВГИКе (расписание   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направлялось ранее).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86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03649" y="303499"/>
            <a:ext cx="7489526" cy="32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8808" y="1131590"/>
            <a:ext cx="763391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C00000"/>
                </a:solidFill>
              </a:rPr>
              <a:t>Рекомендации по организации обучения в 2020 </a:t>
            </a:r>
            <a:r>
              <a:rPr lang="ru-RU" sz="2400" b="1" dirty="0" smtClean="0">
                <a:solidFill>
                  <a:srgbClr val="C00000"/>
                </a:solidFill>
              </a:rPr>
              <a:t>году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/>
                </a:solidFill>
              </a:rPr>
              <a:t>1. Назначить ответственных за реализацию данного    проекта в МО и координацию с РРЦ (Дубовкина Ж.В.).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/>
                </a:solidFill>
              </a:rPr>
              <a:t>2. Провести анализ потребности </a:t>
            </a:r>
            <a:r>
              <a:rPr lang="ru-RU" sz="2400" dirty="0">
                <a:solidFill>
                  <a:schemeClr val="tx2"/>
                </a:solidFill>
              </a:rPr>
              <a:t>(и готовности) 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в повышении квалификации специалистов по направлениям подготовки.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3. Провести мониторинг наличия у потенциальных обучающихся профессионального образования.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8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03649" y="303499"/>
            <a:ext cx="7489526" cy="32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8807" y="2067694"/>
            <a:ext cx="7633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6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1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884" y="1059582"/>
            <a:ext cx="849729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2019 год</a:t>
            </a: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Российская академия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музыки 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им.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Гнесиных - 2 600 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Российский институт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театрального 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искусства (ГИТИС)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- 800 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Всероссийский институт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кинематографии 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1 000 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Академия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Русского балета им. А.Я. Вагановой – 300 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Дальневосточный институт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искусств - 900 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Санкт-Петербургский институт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культуры - 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4200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чел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Краснодарский институт </a:t>
            </a:r>
            <a:r>
              <a:rPr lang="ru-RU" sz="22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культуры - 4 200 </a:t>
            </a:r>
            <a:r>
              <a:rPr lang="ru-RU" sz="2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чел.</a:t>
            </a:r>
            <a:endParaRPr lang="ru-RU" sz="2200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4" y="1232298"/>
            <a:ext cx="8320409" cy="232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Квота для Свердловской области – 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388 </a:t>
            </a:r>
            <a:r>
              <a:rPr lang="ru-RU" sz="40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человек</a:t>
            </a:r>
            <a:r>
              <a:rPr lang="ru-RU" sz="4000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из них: </a:t>
            </a:r>
            <a:endParaRPr lang="ru-RU" sz="4000" dirty="0" smtClean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endParaRPr lang="ru-RU" sz="40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l"/>
            <a:r>
              <a:rPr lang="ru-RU" sz="4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</a:t>
            </a:r>
            <a:r>
              <a:rPr lang="ru-RU" sz="4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работников государственных учреждений культуры и образования – </a:t>
            </a:r>
            <a:r>
              <a:rPr lang="ru-RU" sz="40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150 </a:t>
            </a:r>
            <a:r>
              <a:rPr lang="ru-RU" sz="40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человек</a:t>
            </a:r>
            <a:r>
              <a:rPr lang="ru-RU" sz="4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endParaRPr lang="ru-RU" sz="40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l"/>
            <a:endParaRPr lang="ru-RU" sz="40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l"/>
            <a:r>
              <a:rPr lang="ru-RU" sz="4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</a:t>
            </a:r>
            <a:r>
              <a:rPr lang="ru-RU" sz="4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учреждений – </a:t>
            </a:r>
            <a:r>
              <a:rPr lang="ru-RU" sz="40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238 человек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4145280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0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4" y="1232298"/>
            <a:ext cx="8320409" cy="232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 1 апреля 2019 года</a:t>
            </a:r>
          </a:p>
          <a:p>
            <a:r>
              <a:rPr lang="ru-RU" sz="40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Министерство культуры СО</a:t>
            </a:r>
          </a:p>
          <a:p>
            <a:r>
              <a:rPr lang="ru-RU" sz="40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 </a:t>
            </a:r>
            <a:r>
              <a:rPr lang="ru-RU" sz="4000" dirty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</a:t>
            </a:r>
            <a:r>
              <a:rPr lang="ru-RU" sz="40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учреждений поступило </a:t>
            </a:r>
            <a:r>
              <a:rPr lang="ru-RU" sz="40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287 заявок</a:t>
            </a:r>
          </a:p>
          <a:p>
            <a:r>
              <a:rPr lang="ru-RU" sz="40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</a:t>
            </a:r>
            <a:r>
              <a:rPr lang="ru-RU" sz="40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25 </a:t>
            </a:r>
            <a:r>
              <a:rPr lang="ru-RU" sz="40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образований</a:t>
            </a:r>
            <a:endParaRPr lang="ru-RU" sz="4000" dirty="0">
              <a:solidFill>
                <a:schemeClr val="tx2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4145280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6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1275606"/>
            <a:ext cx="8320409" cy="27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Ответственный за реализацию мероприятия- </a:t>
            </a:r>
            <a:br>
              <a:rPr lang="ru-RU" sz="28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отдел профессионального искусства и художественного образования </a:t>
            </a:r>
            <a:r>
              <a:rPr lang="ru-RU" sz="36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Министерства культуры 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 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(Литовских В.К.)</a:t>
            </a:r>
            <a:endParaRPr lang="ru-RU" sz="2800" b="1" dirty="0">
              <a:solidFill>
                <a:schemeClr val="tx2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4145280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1275606"/>
            <a:ext cx="8320409" cy="27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Ответственный за реализацию мероприятия- </a:t>
            </a:r>
            <a:r>
              <a:rPr lang="ru-RU" sz="36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Региональный ресурсный центр </a:t>
            </a:r>
          </a:p>
          <a:p>
            <a:pPr>
              <a:spcAft>
                <a:spcPts val="600"/>
              </a:spcAft>
            </a:pPr>
            <a:r>
              <a:rPr lang="ru-RU" sz="3600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сфере культуры и художественного образования</a:t>
            </a:r>
          </a:p>
          <a:p>
            <a:r>
              <a:rPr lang="ru-RU" sz="3600" b="1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Дубовкина Жанна Владимировна </a:t>
            </a:r>
            <a:r>
              <a:rPr lang="ru-RU" sz="2800" b="1" dirty="0" smtClean="0">
                <a:solidFill>
                  <a:schemeClr val="tx2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(начальник отдела развития образования)</a:t>
            </a:r>
            <a:endParaRPr lang="ru-RU" sz="2800" b="1" dirty="0">
              <a:solidFill>
                <a:schemeClr val="tx2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4145280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2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32298"/>
            <a:ext cx="7643812" cy="232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Года культуры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Свердловской области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38013"/>
              </p:ext>
            </p:extLst>
          </p:nvPr>
        </p:nvGraphicFramePr>
        <p:xfrm>
          <a:off x="500063" y="1113588"/>
          <a:ext cx="8320409" cy="363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50837"/>
                <a:gridCol w="769572"/>
              </a:tblGrid>
              <a:tr h="487204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Сводная заявка от Свердловской области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29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Академия Русского балета им.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А.Я. Вагановой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Институт </a:t>
                      </a: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кинематографии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С.А</a:t>
                      </a: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.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Герасимова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Институт </a:t>
                      </a: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театрального искусства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– ГИТИС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31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Дальневосточный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институт искусств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Краснодарский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институт культуры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Российская академия музыки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им. </a:t>
                      </a: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Гнесиных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33861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Санкт-Петербургский </a:t>
                      </a:r>
                      <a:r>
                        <a:rPr lang="ru-RU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институт </a:t>
                      </a:r>
                      <a:r>
                        <a:rPr lang="ru-RU" sz="2200" u="none" strike="noStrike" dirty="0">
                          <a:solidFill>
                            <a:srgbClr val="C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культуры</a:t>
                      </a:r>
                      <a:endParaRPr lang="ru-RU" sz="2200" b="0" i="0" u="none" strike="noStrike" dirty="0">
                        <a:solidFill>
                          <a:srgbClr val="C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128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  <a:tr h="7043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2100" b="1" u="none" strike="noStrike" dirty="0" smtClean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100" b="1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Итого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2100" b="1" u="none" strike="noStrike" dirty="0" smtClean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100" b="1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388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7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69224"/>
              </p:ext>
            </p:extLst>
          </p:nvPr>
        </p:nvGraphicFramePr>
        <p:xfrm>
          <a:off x="468189" y="1275606"/>
          <a:ext cx="8424291" cy="2957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13"/>
                <a:gridCol w="348971"/>
                <a:gridCol w="309789"/>
                <a:gridCol w="309789"/>
                <a:gridCol w="318360"/>
                <a:gridCol w="309789"/>
                <a:gridCol w="309789"/>
                <a:gridCol w="309789"/>
                <a:gridCol w="302441"/>
                <a:gridCol w="309789"/>
                <a:gridCol w="341873"/>
                <a:gridCol w="293109"/>
                <a:gridCol w="293109"/>
                <a:gridCol w="366386"/>
                <a:gridCol w="364667"/>
                <a:gridCol w="333054"/>
                <a:gridCol w="318360"/>
                <a:gridCol w="339176"/>
                <a:gridCol w="339176"/>
                <a:gridCol w="309789"/>
                <a:gridCol w="314686"/>
                <a:gridCol w="365942"/>
                <a:gridCol w="356707"/>
                <a:gridCol w="255916"/>
                <a:gridCol w="293109"/>
                <a:gridCol w="365113"/>
              </a:tblGrid>
              <a:tr h="540060">
                <a:tc gridSpan="2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Распределение числа обучающихся по муниципальным учреждениям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1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Асбестовский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Арамильский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Артемовский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Белоярский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Березовский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Верхнесалдинский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Верхняя Пышма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«Город Лесной»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город Камышлов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МО город Алапаевск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МО «город Екатеринбург»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МО город Ирбит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Зареченское СП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город Каменск-Уральский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Карпинск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Кировградский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Невьянский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Нижняя Салда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Новоуральский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Полевской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Пышминский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ГО Ревда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Серовский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</a:rPr>
                        <a:t>Сысертский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 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Тавдинский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ИТОГО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38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226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34" marR="410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7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4" y="4117182"/>
            <a:ext cx="5032375" cy="10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0825" y="861537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5262"/>
            <a:ext cx="1295400" cy="66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6226" y="303498"/>
            <a:ext cx="7274246" cy="4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Региональный проект «Творческие люди»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Национального проекта «Культура»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224" y="987574"/>
            <a:ext cx="79928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Основные </a:t>
            </a:r>
            <a:r>
              <a:rPr lang="ru-RU" sz="3200" b="1" dirty="0" smtClean="0">
                <a:solidFill>
                  <a:srgbClr val="C00000"/>
                </a:solidFill>
              </a:rPr>
              <a:t>проблемы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ru-RU" sz="2400" b="1" dirty="0" smtClean="0">
                <a:solidFill>
                  <a:schemeClr val="tx2"/>
                </a:solidFill>
              </a:rPr>
              <a:t>Отсутствие средств местного бюджета на данные цели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tx2"/>
                </a:solidFill>
              </a:rPr>
              <a:t>Отсутствие  в МО ответственных (не назначены) за </a:t>
            </a:r>
            <a:r>
              <a:rPr lang="ru-RU" sz="2400" b="1" dirty="0">
                <a:solidFill>
                  <a:schemeClr val="tx2"/>
                </a:solidFill>
              </a:rPr>
              <a:t>реализацию федерального проекта, следовательно, </a:t>
            </a:r>
            <a:r>
              <a:rPr lang="ru-RU" sz="2400" b="1" dirty="0" smtClean="0">
                <a:solidFill>
                  <a:schemeClr val="tx2"/>
                </a:solidFill>
              </a:rPr>
              <a:t>несвоевременно предоставлялась информация, имели место случаи некачественной подготовки документов </a:t>
            </a:r>
            <a:r>
              <a:rPr lang="ru-RU" sz="2400" b="1" dirty="0">
                <a:solidFill>
                  <a:schemeClr val="tx2"/>
                </a:solidFill>
              </a:rPr>
              <a:t>на </a:t>
            </a:r>
            <a:r>
              <a:rPr lang="ru-RU" sz="2400" b="1" dirty="0" smtClean="0">
                <a:solidFill>
                  <a:schemeClr val="tx2"/>
                </a:solidFill>
              </a:rPr>
              <a:t>слушателей</a:t>
            </a:r>
          </a:p>
          <a:p>
            <a:pPr marL="457200" indent="-457200">
              <a:buAutoNum type="arabicPeriod"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47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902</Words>
  <Application>Microsoft Office PowerPoint</Application>
  <PresentationFormat>Экран (16:9)</PresentationFormat>
  <Paragraphs>219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Литовских Вера Константиновна</dc:creator>
  <cp:lastModifiedBy>Гулина Наталья Николаевна</cp:lastModifiedBy>
  <cp:revision>29</cp:revision>
  <dcterms:created xsi:type="dcterms:W3CDTF">2019-07-15T12:06:23Z</dcterms:created>
  <dcterms:modified xsi:type="dcterms:W3CDTF">2019-07-19T04:14:44Z</dcterms:modified>
</cp:coreProperties>
</file>